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24"/>
  </p:notesMasterIdLst>
  <p:sldIdLst>
    <p:sldId id="256" r:id="rId2"/>
    <p:sldId id="257" r:id="rId3"/>
    <p:sldId id="258" r:id="rId4"/>
    <p:sldId id="287" r:id="rId5"/>
    <p:sldId id="297" r:id="rId6"/>
    <p:sldId id="259" r:id="rId7"/>
    <p:sldId id="292" r:id="rId8"/>
    <p:sldId id="294" r:id="rId9"/>
    <p:sldId id="260" r:id="rId10"/>
    <p:sldId id="263" r:id="rId11"/>
    <p:sldId id="295" r:id="rId12"/>
    <p:sldId id="296" r:id="rId13"/>
    <p:sldId id="288" r:id="rId14"/>
    <p:sldId id="262" r:id="rId15"/>
    <p:sldId id="261" r:id="rId16"/>
    <p:sldId id="264" r:id="rId17"/>
    <p:sldId id="267" r:id="rId18"/>
    <p:sldId id="289" r:id="rId19"/>
    <p:sldId id="290" r:id="rId20"/>
    <p:sldId id="291" r:id="rId21"/>
    <p:sldId id="269" r:id="rId22"/>
    <p:sldId id="298" r:id="rId23"/>
  </p:sldIdLst>
  <p:sldSz cx="9144000" cy="5143500" type="screen16x9"/>
  <p:notesSz cx="6858000" cy="9144000"/>
  <p:embeddedFontLst>
    <p:embeddedFont>
      <p:font typeface="Arvo" panose="02000000000000000000" pitchFamily="2" charset="77"/>
      <p:regular r:id="rId25"/>
      <p:bold r:id="rId26"/>
      <p:italic r:id="rId27"/>
      <p:boldItalic r:id="rId28"/>
    </p:embeddedFont>
    <p:embeddedFont>
      <p:font typeface="Barlow Condensed" pitchFamily="2" charset="77"/>
      <p:regular r:id="rId29"/>
      <p:bold r:id="rId30"/>
      <p:italic r:id="rId31"/>
      <p:boldItalic r:id="rId32"/>
    </p:embeddedFont>
    <p:embeddedFont>
      <p:font typeface="Barlow Condensed Medium" pitchFamily="2" charset="77"/>
      <p:regular r:id="rId33"/>
      <p:bold r:id="rId34"/>
      <p:italic r:id="rId35"/>
      <p:boldItalic r:id="rId36"/>
    </p:embeddedFont>
    <p:embeddedFont>
      <p:font typeface="Barlow Condensed SemiBold" pitchFamily="2" charset="77"/>
      <p:regular r:id="rId37"/>
      <p:bold r:id="rId38"/>
      <p:italic r:id="rId39"/>
      <p:boldItalic r:id="rId40"/>
    </p:embeddedFont>
    <p:embeddedFont>
      <p:font typeface="Fira Sans Extra Condensed Medium" panose="020B0603050000020004" pitchFamily="34" charset="0"/>
      <p:regular r:id="rId41"/>
      <p:bold r:id="rId42"/>
      <p:italic r:id="rId43"/>
      <p:boldItalic r:id="rId44"/>
    </p:embeddedFont>
    <p:embeddedFont>
      <p:font typeface="Roboto Slab" pitchFamily="2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F00"/>
    <a:srgbClr val="1FCDC3"/>
    <a:srgbClr val="FF823A"/>
    <a:srgbClr val="FFA63B"/>
    <a:srgbClr val="00A8A6"/>
    <a:srgbClr val="F5340B"/>
    <a:srgbClr val="F53407"/>
    <a:srgbClr val="038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2"/>
    <p:restoredTop sz="94710"/>
  </p:normalViewPr>
  <p:slideViewPr>
    <p:cSldViewPr snapToGrid="0">
      <p:cViewPr varScale="1">
        <p:scale>
          <a:sx n="190" d="100"/>
          <a:sy n="190" d="100"/>
        </p:scale>
        <p:origin x="216" y="272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5d2cabac8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5d2cabac8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953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5e1ed11e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5e1ed11e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807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5e1ed11e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5e1ed11e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5e1ed11e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5e1ed11e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5e1ed11e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5e1ed11e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5e1ed11e4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5e1ed11e4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338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5e1ed11e4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5e1ed11e4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043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5e1ed11e4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5e1ed11e4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676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902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55e1ed11e4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55e1ed11e4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d2caba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d2caba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05474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5e1ed11e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5e1ed11e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574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5d2cabac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5d2cabac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5e1ed11e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5e1ed11e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854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5d2cabac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5d2cabac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785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5d2cabac8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5d2cabac8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5e1ed11e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5e1ed11e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solidFill>
          <a:srgbClr val="E9E6E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95512" y="1245627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6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607116" y="2397713"/>
            <a:ext cx="2550204" cy="2757917"/>
            <a:chOff x="1384075" y="241450"/>
            <a:chExt cx="4822625" cy="5215425"/>
          </a:xfrm>
        </p:grpSpPr>
        <p:sp>
          <p:nvSpPr>
            <p:cNvPr id="12" name="Google Shape;12;p2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-26847" y="-280618"/>
            <a:ext cx="2865062" cy="3613974"/>
            <a:chOff x="-26858" y="-227337"/>
            <a:chExt cx="2186403" cy="2757917"/>
          </a:xfrm>
        </p:grpSpPr>
        <p:sp>
          <p:nvSpPr>
            <p:cNvPr id="57" name="Google Shape;57;p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rgbClr val="E9E6E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>
            <a:spLocks noGrp="1"/>
          </p:cNvSpPr>
          <p:nvPr>
            <p:ph type="ctrTitle"/>
          </p:nvPr>
        </p:nvSpPr>
        <p:spPr>
          <a:xfrm>
            <a:off x="1795512" y="1545452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6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 flipH="1">
            <a:off x="-9" y="2397713"/>
            <a:ext cx="2550204" cy="2757917"/>
            <a:chOff x="1384075" y="241450"/>
            <a:chExt cx="4822625" cy="5215425"/>
          </a:xfrm>
        </p:grpSpPr>
        <p:sp>
          <p:nvSpPr>
            <p:cNvPr id="100" name="Google Shape;100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3"/>
          <p:cNvGrpSpPr/>
          <p:nvPr/>
        </p:nvGrpSpPr>
        <p:grpSpPr>
          <a:xfrm flipH="1">
            <a:off x="6278928" y="-280618"/>
            <a:ext cx="2865062" cy="3613974"/>
            <a:chOff x="-26858" y="-227337"/>
            <a:chExt cx="2186403" cy="2757917"/>
          </a:xfrm>
        </p:grpSpPr>
        <p:sp>
          <p:nvSpPr>
            <p:cNvPr id="145" name="Google Shape;145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4"/>
          <p:cNvGrpSpPr/>
          <p:nvPr/>
        </p:nvGrpSpPr>
        <p:grpSpPr>
          <a:xfrm>
            <a:off x="6396261" y="-26651"/>
            <a:ext cx="2761414" cy="1094590"/>
            <a:chOff x="5543377" y="-26648"/>
            <a:chExt cx="3613943" cy="1432521"/>
          </a:xfrm>
        </p:grpSpPr>
        <p:sp>
          <p:nvSpPr>
            <p:cNvPr id="187" name="Google Shape;187;p4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4"/>
          <p:cNvGrpSpPr/>
          <p:nvPr/>
        </p:nvGrpSpPr>
        <p:grpSpPr>
          <a:xfrm>
            <a:off x="-413096" y="3658798"/>
            <a:ext cx="2192144" cy="1495178"/>
            <a:chOff x="-293170" y="3658798"/>
            <a:chExt cx="2192144" cy="1495178"/>
          </a:xfrm>
        </p:grpSpPr>
        <p:sp>
          <p:nvSpPr>
            <p:cNvPr id="209" name="Google Shape;209;p4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4"/>
          <p:cNvSpPr txBox="1">
            <a:spLocks noGrp="1"/>
          </p:cNvSpPr>
          <p:nvPr>
            <p:ph type="ctrTitle"/>
          </p:nvPr>
        </p:nvSpPr>
        <p:spPr>
          <a:xfrm>
            <a:off x="4155425" y="20543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28" name="Google Shape;228;p4"/>
          <p:cNvSpPr txBox="1">
            <a:spLocks noGrp="1"/>
          </p:cNvSpPr>
          <p:nvPr>
            <p:ph type="title" idx="2" hasCustomPrompt="1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4"/>
          <p:cNvSpPr txBox="1">
            <a:spLocks noGrp="1"/>
          </p:cNvSpPr>
          <p:nvPr>
            <p:ph type="ctrTitle" idx="3"/>
          </p:nvPr>
        </p:nvSpPr>
        <p:spPr>
          <a:xfrm>
            <a:off x="4155425" y="27195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0" name="Google Shape;230;p4"/>
          <p:cNvSpPr txBox="1">
            <a:spLocks noGrp="1"/>
          </p:cNvSpPr>
          <p:nvPr>
            <p:ph type="title" idx="4" hasCustomPrompt="1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4"/>
          <p:cNvSpPr txBox="1">
            <a:spLocks noGrp="1"/>
          </p:cNvSpPr>
          <p:nvPr>
            <p:ph type="ctrTitle" idx="5"/>
          </p:nvPr>
        </p:nvSpPr>
        <p:spPr>
          <a:xfrm>
            <a:off x="4155425" y="33848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2" name="Google Shape;232;p4"/>
          <p:cNvSpPr txBox="1">
            <a:spLocks noGrp="1"/>
          </p:cNvSpPr>
          <p:nvPr>
            <p:ph type="title" idx="6" hasCustomPrompt="1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4"/>
          <p:cNvSpPr txBox="1">
            <a:spLocks noGrp="1"/>
          </p:cNvSpPr>
          <p:nvPr>
            <p:ph type="ctrTitle" idx="7"/>
          </p:nvPr>
        </p:nvSpPr>
        <p:spPr>
          <a:xfrm>
            <a:off x="4155425" y="40500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4" name="Google Shape;234;p4"/>
          <p:cNvSpPr txBox="1">
            <a:spLocks noGrp="1"/>
          </p:cNvSpPr>
          <p:nvPr>
            <p:ph type="title" idx="8" hasCustomPrompt="1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35" name="Google Shape;235;p4"/>
          <p:cNvCxnSpPr/>
          <p:nvPr/>
        </p:nvCxnSpPr>
        <p:spPr>
          <a:xfrm>
            <a:off x="3986825" y="-16500"/>
            <a:ext cx="0" cy="4488600"/>
          </a:xfrm>
          <a:prstGeom prst="straightConnector1">
            <a:avLst/>
          </a:prstGeom>
          <a:noFill/>
          <a:ln w="28575" cap="flat" cmpd="sng">
            <a:solidFill>
              <a:srgbClr val="F534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4"/>
          <p:cNvSpPr txBox="1">
            <a:spLocks noGrp="1"/>
          </p:cNvSpPr>
          <p:nvPr>
            <p:ph type="ctrTitle" idx="9"/>
          </p:nvPr>
        </p:nvSpPr>
        <p:spPr>
          <a:xfrm>
            <a:off x="4155425" y="1272250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5"/>
          <p:cNvGrpSpPr/>
          <p:nvPr/>
        </p:nvGrpSpPr>
        <p:grpSpPr>
          <a:xfrm rot="10800000" flipH="1">
            <a:off x="6396261" y="4059387"/>
            <a:ext cx="2761414" cy="1094590"/>
            <a:chOff x="5543377" y="-26648"/>
            <a:chExt cx="3613943" cy="1432521"/>
          </a:xfrm>
        </p:grpSpPr>
        <p:sp>
          <p:nvSpPr>
            <p:cNvPr id="239" name="Google Shape;239;p5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 rot="10800000" flipH="1">
            <a:off x="-418920" y="-26651"/>
            <a:ext cx="2192144" cy="1495178"/>
            <a:chOff x="-293170" y="3658798"/>
            <a:chExt cx="2192144" cy="1495178"/>
          </a:xfrm>
        </p:grpSpPr>
        <p:sp>
          <p:nvSpPr>
            <p:cNvPr id="261" name="Google Shape;261;p5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49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5"/>
          <p:cNvSpPr txBox="1">
            <a:spLocks noGrp="1"/>
          </p:cNvSpPr>
          <p:nvPr>
            <p:ph type="ctrTitle"/>
          </p:nvPr>
        </p:nvSpPr>
        <p:spPr>
          <a:xfrm>
            <a:off x="4308049" y="2067485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0" name="Google Shape;280;p5"/>
          <p:cNvSpPr txBox="1">
            <a:spLocks noGrp="1"/>
          </p:cNvSpPr>
          <p:nvPr>
            <p:ph type="subTitle" idx="1"/>
          </p:nvPr>
        </p:nvSpPr>
        <p:spPr>
          <a:xfrm>
            <a:off x="1868250" y="2708213"/>
            <a:ext cx="4020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81" name="Google Shape;281;p5"/>
          <p:cNvCxnSpPr/>
          <p:nvPr/>
        </p:nvCxnSpPr>
        <p:spPr>
          <a:xfrm>
            <a:off x="5123700" y="2607238"/>
            <a:ext cx="4020300" cy="0"/>
          </a:xfrm>
          <a:prstGeom prst="straightConnector1">
            <a:avLst/>
          </a:prstGeom>
          <a:noFill/>
          <a:ln w="28575" cap="flat" cmpd="sng">
            <a:solidFill>
              <a:srgbClr val="F5340B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2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6"/>
          <p:cNvGrpSpPr/>
          <p:nvPr/>
        </p:nvGrpSpPr>
        <p:grpSpPr>
          <a:xfrm rot="10800000">
            <a:off x="11" y="4059387"/>
            <a:ext cx="2761414" cy="1094590"/>
            <a:chOff x="5543377" y="-26648"/>
            <a:chExt cx="3613943" cy="1432521"/>
          </a:xfrm>
        </p:grpSpPr>
        <p:sp>
          <p:nvSpPr>
            <p:cNvPr id="284" name="Google Shape;284;p6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6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306" name="Google Shape;306;p6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rgbClr val="F5340B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2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7"/>
          <p:cNvGrpSpPr/>
          <p:nvPr/>
        </p:nvGrpSpPr>
        <p:grpSpPr>
          <a:xfrm rot="10800000" flipH="1">
            <a:off x="6382576" y="4059387"/>
            <a:ext cx="2761414" cy="1094590"/>
            <a:chOff x="5543377" y="-26648"/>
            <a:chExt cx="3613943" cy="1432521"/>
          </a:xfrm>
        </p:grpSpPr>
        <p:sp>
          <p:nvSpPr>
            <p:cNvPr id="309" name="Google Shape;309;p7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7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331" name="Google Shape;331;p7"/>
          <p:cNvCxnSpPr/>
          <p:nvPr/>
        </p:nvCxnSpPr>
        <p:spPr>
          <a:xfrm>
            <a:off x="498026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rgbClr val="00A6A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9E6E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leriboni.github.io/Data-Viz/infografica1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leriboni.github.io/Data-Viz/infografica4.html" TargetMode="External"/><Relationship Id="rId5" Type="http://schemas.openxmlformats.org/officeDocument/2006/relationships/hyperlink" Target="https://aleriboni.github.io/Data-Viz/infografica3.html" TargetMode="External"/><Relationship Id="rId4" Type="http://schemas.openxmlformats.org/officeDocument/2006/relationships/hyperlink" Target="https://aleriboni.github.io/Data-Viz/infografica2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"/>
          <p:cNvSpPr txBox="1">
            <a:spLocks noGrp="1"/>
          </p:cNvSpPr>
          <p:nvPr>
            <p:ph type="ctrTitle"/>
          </p:nvPr>
        </p:nvSpPr>
        <p:spPr>
          <a:xfrm>
            <a:off x="2362575" y="1545450"/>
            <a:ext cx="4419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PROGETTO TRENITALIA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C62A53-8B74-3F43-A9C2-8D7093378883}"/>
              </a:ext>
            </a:extLst>
          </p:cNvPr>
          <p:cNvSpPr txBox="1"/>
          <p:nvPr/>
        </p:nvSpPr>
        <p:spPr>
          <a:xfrm>
            <a:off x="2358887" y="3657600"/>
            <a:ext cx="44328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Anastasia Marzi 847848</a:t>
            </a:r>
          </a:p>
          <a:p>
            <a:pPr algn="ctr"/>
            <a:r>
              <a:rPr lang="it-IT" dirty="0"/>
              <a:t>Alessandro </a:t>
            </a:r>
            <a:r>
              <a:rPr lang="it-IT" dirty="0" err="1"/>
              <a:t>Riboni</a:t>
            </a:r>
            <a:r>
              <a:rPr lang="it-IT" dirty="0"/>
              <a:t> 847160</a:t>
            </a:r>
          </a:p>
          <a:p>
            <a:pPr algn="ctr"/>
            <a:r>
              <a:rPr lang="it-IT" dirty="0"/>
              <a:t>Federico </a:t>
            </a:r>
            <a:r>
              <a:rPr lang="it-IT" dirty="0" err="1"/>
              <a:t>Signoretta</a:t>
            </a:r>
            <a:r>
              <a:rPr lang="it-IT" dirty="0"/>
              <a:t> 847343</a:t>
            </a:r>
          </a:p>
        </p:txBody>
      </p:sp>
      <p:pic>
        <p:nvPicPr>
          <p:cNvPr id="8" name="Immagine 7" descr="Immagine che contiene segnale, esterni&#10;&#10;Descrizione generata automaticamente">
            <a:extLst>
              <a:ext uri="{FF2B5EF4-FFF2-40B4-BE49-F238E27FC236}">
                <a16:creationId xmlns:a16="http://schemas.microsoft.com/office/drawing/2014/main" id="{FC202FAC-26B4-874E-9F7B-2FFE9DC13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62718"/>
            <a:ext cx="880782" cy="8807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MONGODB – Parzialmente soppresso</a:t>
            </a:r>
            <a:endParaRPr dirty="0"/>
          </a:p>
        </p:txBody>
      </p:sp>
      <p:cxnSp>
        <p:nvCxnSpPr>
          <p:cNvPr id="6" name="Google Shape;394;p15">
            <a:extLst>
              <a:ext uri="{FF2B5EF4-FFF2-40B4-BE49-F238E27FC236}">
                <a16:creationId xmlns:a16="http://schemas.microsoft.com/office/drawing/2014/main" id="{392842A8-FB41-E843-8FBE-219227C08FD9}"/>
              </a:ext>
            </a:extLst>
          </p:cNvPr>
          <p:cNvCxnSpPr>
            <a:cxnSpLocks/>
          </p:cNvCxnSpPr>
          <p:nvPr/>
        </p:nvCxnSpPr>
        <p:spPr>
          <a:xfrm>
            <a:off x="600891" y="1753244"/>
            <a:ext cx="3557016" cy="2114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395;p15">
            <a:extLst>
              <a:ext uri="{FF2B5EF4-FFF2-40B4-BE49-F238E27FC236}">
                <a16:creationId xmlns:a16="http://schemas.microsoft.com/office/drawing/2014/main" id="{EBBED0FA-281A-004D-B199-C13E8819D023}"/>
              </a:ext>
            </a:extLst>
          </p:cNvPr>
          <p:cNvSpPr txBox="1">
            <a:spLocks/>
          </p:cNvSpPr>
          <p:nvPr/>
        </p:nvSpPr>
        <p:spPr>
          <a:xfrm>
            <a:off x="600891" y="1255256"/>
            <a:ext cx="3583387" cy="49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l"/>
            <a:r>
              <a:rPr lang="it-IT" sz="1800" dirty="0"/>
              <a:t>Treno regionale Bologna C.LE– Milano C.LE</a:t>
            </a:r>
          </a:p>
        </p:txBody>
      </p:sp>
      <p:sp>
        <p:nvSpPr>
          <p:cNvPr id="8" name="Google Shape;396;p15">
            <a:extLst>
              <a:ext uri="{FF2B5EF4-FFF2-40B4-BE49-F238E27FC236}">
                <a16:creationId xmlns:a16="http://schemas.microsoft.com/office/drawing/2014/main" id="{60B78713-E21B-CE4B-8422-A2D8A971D909}"/>
              </a:ext>
            </a:extLst>
          </p:cNvPr>
          <p:cNvSpPr txBox="1">
            <a:spLocks/>
          </p:cNvSpPr>
          <p:nvPr/>
        </p:nvSpPr>
        <p:spPr>
          <a:xfrm>
            <a:off x="723770" y="1843282"/>
            <a:ext cx="2631906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l"/>
            <a:r>
              <a:rPr lang="it-IT" sz="1400" dirty="0"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Modifiche della struttura:</a:t>
            </a:r>
          </a:p>
        </p:txBody>
      </p:sp>
      <p:sp>
        <p:nvSpPr>
          <p:cNvPr id="9" name="Google Shape;397;p15">
            <a:extLst>
              <a:ext uri="{FF2B5EF4-FFF2-40B4-BE49-F238E27FC236}">
                <a16:creationId xmlns:a16="http://schemas.microsoft.com/office/drawing/2014/main" id="{B3FE41B8-19E6-844F-A217-A9AAF04057AA}"/>
              </a:ext>
            </a:extLst>
          </p:cNvPr>
          <p:cNvSpPr txBox="1">
            <a:spLocks/>
          </p:cNvSpPr>
          <p:nvPr/>
        </p:nvSpPr>
        <p:spPr>
          <a:xfrm>
            <a:off x="723769" y="2213182"/>
            <a:ext cx="3382458" cy="9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marL="457200" indent="-298450" algn="l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it-IT" sz="1100" dirty="0" err="1">
                <a:latin typeface="Roboto Slab"/>
                <a:ea typeface="Roboto Slab"/>
                <a:cs typeface="Roboto Slab"/>
                <a:sym typeface="Roboto Slab"/>
              </a:rPr>
              <a:t>destinazione_teorica</a:t>
            </a:r>
            <a:endParaRPr lang="it-IT" sz="1100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indent="-298450" algn="l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it-IT" sz="1100" dirty="0" err="1">
                <a:latin typeface="Roboto Slab"/>
                <a:ea typeface="Roboto Slab"/>
                <a:cs typeface="Roboto Slab"/>
                <a:sym typeface="Roboto Slab"/>
              </a:rPr>
              <a:t>origine_teorica</a:t>
            </a:r>
            <a:endParaRPr lang="it-IT" sz="1100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indent="-298450" algn="l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it-IT" sz="1100" dirty="0">
                <a:latin typeface="Roboto Slab"/>
                <a:ea typeface="Roboto Slab"/>
                <a:cs typeface="Roboto Slab"/>
                <a:sym typeface="Roboto Slab"/>
              </a:rPr>
              <a:t>fermate [ array ]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AF35557-E226-FB42-8C5C-4EF18B25E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801" y="1255257"/>
            <a:ext cx="4099430" cy="30808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5"/>
          <p:cNvSpPr txBox="1">
            <a:spLocks noGrp="1"/>
          </p:cNvSpPr>
          <p:nvPr>
            <p:ph type="ctrTitle"/>
          </p:nvPr>
        </p:nvSpPr>
        <p:spPr>
          <a:xfrm flipH="1">
            <a:off x="770573" y="468450"/>
            <a:ext cx="333116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MONGODB - Cancellato</a:t>
            </a:r>
            <a:endParaRPr dirty="0"/>
          </a:p>
        </p:txBody>
      </p:sp>
      <p:cxnSp>
        <p:nvCxnSpPr>
          <p:cNvPr id="394" name="Google Shape;394;p15"/>
          <p:cNvCxnSpPr>
            <a:cxnSpLocks/>
          </p:cNvCxnSpPr>
          <p:nvPr/>
        </p:nvCxnSpPr>
        <p:spPr>
          <a:xfrm>
            <a:off x="5042647" y="2192750"/>
            <a:ext cx="3382458" cy="2010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15"/>
          <p:cNvSpPr txBox="1">
            <a:spLocks noGrp="1"/>
          </p:cNvSpPr>
          <p:nvPr>
            <p:ph type="ctrTitle"/>
          </p:nvPr>
        </p:nvSpPr>
        <p:spPr>
          <a:xfrm>
            <a:off x="4990967" y="1693725"/>
            <a:ext cx="3460509" cy="5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Treno regionale Carpi – Modena</a:t>
            </a:r>
            <a:endParaRPr sz="1800" dirty="0"/>
          </a:p>
        </p:txBody>
      </p:sp>
      <p:sp>
        <p:nvSpPr>
          <p:cNvPr id="396" name="Google Shape;396;p15"/>
          <p:cNvSpPr txBox="1">
            <a:spLocks noGrp="1"/>
          </p:cNvSpPr>
          <p:nvPr>
            <p:ph type="ctrTitle"/>
          </p:nvPr>
        </p:nvSpPr>
        <p:spPr>
          <a:xfrm>
            <a:off x="4990968" y="2281750"/>
            <a:ext cx="2631906" cy="3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Modifiche della struttura:</a:t>
            </a:r>
            <a:endParaRPr sz="1400" dirty="0"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sp>
        <p:nvSpPr>
          <p:cNvPr id="397" name="Google Shape;397;p15"/>
          <p:cNvSpPr txBox="1">
            <a:spLocks noGrp="1"/>
          </p:cNvSpPr>
          <p:nvPr>
            <p:ph type="ctrTitle"/>
          </p:nvPr>
        </p:nvSpPr>
        <p:spPr>
          <a:xfrm>
            <a:off x="4990967" y="2651650"/>
            <a:ext cx="3382458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it-IT" sz="1100" dirty="0">
                <a:latin typeface="Roboto Slab"/>
                <a:ea typeface="Roboto Slab"/>
                <a:cs typeface="Roboto Slab"/>
                <a:sym typeface="Roboto Slab"/>
              </a:rPr>
              <a:t>durata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it-IT" sz="1100" dirty="0" err="1">
                <a:latin typeface="Roboto Slab"/>
                <a:ea typeface="Roboto Slab"/>
                <a:cs typeface="Roboto Slab"/>
                <a:sym typeface="Roboto Slab"/>
              </a:rPr>
              <a:t>numero_fermate</a:t>
            </a:r>
            <a:endParaRPr lang="it-IT" sz="1100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it-IT" sz="1100" dirty="0">
                <a:latin typeface="Roboto Slab"/>
                <a:ea typeface="Roboto Slab"/>
                <a:cs typeface="Roboto Slab"/>
                <a:sym typeface="Roboto Slab"/>
              </a:rPr>
              <a:t>fermate [ array ]</a:t>
            </a:r>
            <a:endParaRPr sz="1100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it-IT" sz="1100" dirty="0">
                <a:latin typeface="Roboto Slab"/>
                <a:ea typeface="Roboto Slab"/>
                <a:cs typeface="Roboto Slab"/>
                <a:sym typeface="Roboto Slab"/>
              </a:rPr>
              <a:t>r</a:t>
            </a:r>
            <a:r>
              <a:rPr lang="es" sz="1100" dirty="0">
                <a:latin typeface="Roboto Slab"/>
                <a:ea typeface="Roboto Slab"/>
                <a:cs typeface="Roboto Slab"/>
                <a:sym typeface="Roboto Slab"/>
              </a:rPr>
              <a:t>itardo_finale</a:t>
            </a:r>
            <a:endParaRPr sz="1100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8D4425A-836D-7C46-A184-39F60704F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690750"/>
            <a:ext cx="35560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74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ESEMPIO DI QUERY</a:t>
            </a:r>
            <a:endParaRPr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5E941B7-EAD4-1D43-9426-48ED24352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19" y="1463108"/>
            <a:ext cx="4659064" cy="104828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29B510AB-A932-CC40-9949-5DA94F6B0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498" y="2262346"/>
            <a:ext cx="2253021" cy="1969691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96669589-FD5D-F74F-87C3-5A86386AC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519" y="2262345"/>
            <a:ext cx="2242124" cy="196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59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1B653A-5AC8-FB46-9556-5A88AB0EF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512" y="1545452"/>
            <a:ext cx="5553000" cy="2052600"/>
          </a:xfrm>
        </p:spPr>
        <p:txBody>
          <a:bodyPr/>
          <a:lstStyle/>
          <a:p>
            <a:r>
              <a:rPr lang="it-IT" sz="4800" dirty="0"/>
              <a:t>DATA </a:t>
            </a:r>
            <a:br>
              <a:rPr lang="it-IT" sz="4800" dirty="0"/>
            </a:br>
            <a:r>
              <a:rPr lang="it-IT" sz="4800" dirty="0"/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564965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7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STRUMENTI UTILIZZATI</a:t>
            </a:r>
            <a:endParaRPr dirty="0"/>
          </a:p>
        </p:txBody>
      </p:sp>
      <p:grpSp>
        <p:nvGrpSpPr>
          <p:cNvPr id="26" name="Google Shape;539;p20">
            <a:extLst>
              <a:ext uri="{FF2B5EF4-FFF2-40B4-BE49-F238E27FC236}">
                <a16:creationId xmlns:a16="http://schemas.microsoft.com/office/drawing/2014/main" id="{311B644F-D8BB-D744-9072-7B7FA44694A6}"/>
              </a:ext>
            </a:extLst>
          </p:cNvPr>
          <p:cNvGrpSpPr/>
          <p:nvPr/>
        </p:nvGrpSpPr>
        <p:grpSpPr>
          <a:xfrm>
            <a:off x="5036564" y="2887471"/>
            <a:ext cx="952549" cy="954168"/>
            <a:chOff x="917250" y="2165250"/>
            <a:chExt cx="980695" cy="982361"/>
          </a:xfrm>
        </p:grpSpPr>
        <p:sp>
          <p:nvSpPr>
            <p:cNvPr id="27" name="Google Shape;540;p20">
              <a:extLst>
                <a:ext uri="{FF2B5EF4-FFF2-40B4-BE49-F238E27FC236}">
                  <a16:creationId xmlns:a16="http://schemas.microsoft.com/office/drawing/2014/main" id="{B6BF728C-4BCA-894E-A100-F2A2F2A7C242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41;p20">
              <a:extLst>
                <a:ext uri="{FF2B5EF4-FFF2-40B4-BE49-F238E27FC236}">
                  <a16:creationId xmlns:a16="http://schemas.microsoft.com/office/drawing/2014/main" id="{25599C01-17FF-2348-8EE1-407D34D29028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7C4E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9" name="Google Shape;542;p20">
            <a:extLst>
              <a:ext uri="{FF2B5EF4-FFF2-40B4-BE49-F238E27FC236}">
                <a16:creationId xmlns:a16="http://schemas.microsoft.com/office/drawing/2014/main" id="{B9B38EF2-098E-DD46-8074-A73C791E6D53}"/>
              </a:ext>
            </a:extLst>
          </p:cNvPr>
          <p:cNvGrpSpPr/>
          <p:nvPr/>
        </p:nvGrpSpPr>
        <p:grpSpPr>
          <a:xfrm>
            <a:off x="5036564" y="1617582"/>
            <a:ext cx="952549" cy="954168"/>
            <a:chOff x="917250" y="2165250"/>
            <a:chExt cx="980695" cy="982361"/>
          </a:xfrm>
        </p:grpSpPr>
        <p:sp>
          <p:nvSpPr>
            <p:cNvPr id="30" name="Google Shape;543;p20">
              <a:extLst>
                <a:ext uri="{FF2B5EF4-FFF2-40B4-BE49-F238E27FC236}">
                  <a16:creationId xmlns:a16="http://schemas.microsoft.com/office/drawing/2014/main" id="{66EB117A-9CB1-AA42-8D5A-BD97948E9CAC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44;p20">
              <a:extLst>
                <a:ext uri="{FF2B5EF4-FFF2-40B4-BE49-F238E27FC236}">
                  <a16:creationId xmlns:a16="http://schemas.microsoft.com/office/drawing/2014/main" id="{53DB10FE-E623-4F46-B159-6BC4DDA08AF2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541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545;p20">
            <a:extLst>
              <a:ext uri="{FF2B5EF4-FFF2-40B4-BE49-F238E27FC236}">
                <a16:creationId xmlns:a16="http://schemas.microsoft.com/office/drawing/2014/main" id="{9327206D-830B-F44A-83C4-51378E988D5A}"/>
              </a:ext>
            </a:extLst>
          </p:cNvPr>
          <p:cNvGrpSpPr/>
          <p:nvPr/>
        </p:nvGrpSpPr>
        <p:grpSpPr>
          <a:xfrm>
            <a:off x="1706769" y="2887471"/>
            <a:ext cx="952549" cy="954168"/>
            <a:chOff x="917250" y="2165250"/>
            <a:chExt cx="980695" cy="982361"/>
          </a:xfrm>
        </p:grpSpPr>
        <p:sp>
          <p:nvSpPr>
            <p:cNvPr id="33" name="Google Shape;546;p20">
              <a:extLst>
                <a:ext uri="{FF2B5EF4-FFF2-40B4-BE49-F238E27FC236}">
                  <a16:creationId xmlns:a16="http://schemas.microsoft.com/office/drawing/2014/main" id="{2E40288A-7C5D-E642-ACDD-5D81024DC477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47;p20">
              <a:extLst>
                <a:ext uri="{FF2B5EF4-FFF2-40B4-BE49-F238E27FC236}">
                  <a16:creationId xmlns:a16="http://schemas.microsoft.com/office/drawing/2014/main" id="{05433646-AEDD-0C42-A1EA-CB00E37BA3AD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5" name="Google Shape;548;p20">
            <a:extLst>
              <a:ext uri="{FF2B5EF4-FFF2-40B4-BE49-F238E27FC236}">
                <a16:creationId xmlns:a16="http://schemas.microsoft.com/office/drawing/2014/main" id="{4B00D73B-7285-5246-B5D9-F7E8EF782ABE}"/>
              </a:ext>
            </a:extLst>
          </p:cNvPr>
          <p:cNvGrpSpPr/>
          <p:nvPr/>
        </p:nvGrpSpPr>
        <p:grpSpPr>
          <a:xfrm>
            <a:off x="1706769" y="1617582"/>
            <a:ext cx="952549" cy="954168"/>
            <a:chOff x="917250" y="2165250"/>
            <a:chExt cx="980695" cy="982361"/>
          </a:xfrm>
        </p:grpSpPr>
        <p:sp>
          <p:nvSpPr>
            <p:cNvPr id="36" name="Google Shape;549;p20">
              <a:extLst>
                <a:ext uri="{FF2B5EF4-FFF2-40B4-BE49-F238E27FC236}">
                  <a16:creationId xmlns:a16="http://schemas.microsoft.com/office/drawing/2014/main" id="{8C27FAB4-7F28-9643-82A6-41FB37C317F6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50;p20">
              <a:extLst>
                <a:ext uri="{FF2B5EF4-FFF2-40B4-BE49-F238E27FC236}">
                  <a16:creationId xmlns:a16="http://schemas.microsoft.com/office/drawing/2014/main" id="{F261A24C-6667-394D-904F-34E6C86546B5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7" name="Immagine 16" descr="Immagine che contiene grafica vettoriale&#10;&#10;Descrizione generata automaticamente">
            <a:extLst>
              <a:ext uri="{FF2B5EF4-FFF2-40B4-BE49-F238E27FC236}">
                <a16:creationId xmlns:a16="http://schemas.microsoft.com/office/drawing/2014/main" id="{B091FAD3-F5A7-5443-9FA2-96507EE4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299" y="3184399"/>
            <a:ext cx="471078" cy="36437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82304BA-3C5B-504E-882A-F70BC9241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566" y="1867676"/>
            <a:ext cx="430544" cy="43054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92C3F286-F7A0-4F44-BE07-F021563D1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6453" y="1885823"/>
            <a:ext cx="706539" cy="394249"/>
          </a:xfrm>
          <a:prstGeom prst="rect">
            <a:avLst/>
          </a:prstGeom>
        </p:spPr>
      </p:pic>
      <p:pic>
        <p:nvPicPr>
          <p:cNvPr id="461" name="Immagine 460" descr="Immagine che contiene orologio, oggetto, edificio&#10;&#10;Descrizione generata automaticamente">
            <a:extLst>
              <a:ext uri="{FF2B5EF4-FFF2-40B4-BE49-F238E27FC236}">
                <a16:creationId xmlns:a16="http://schemas.microsoft.com/office/drawing/2014/main" id="{3EDE74A3-6ECB-C94A-A550-0D53602F8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7807" y="3099405"/>
            <a:ext cx="510472" cy="510472"/>
          </a:xfrm>
          <a:prstGeom prst="rect">
            <a:avLst/>
          </a:prstGeom>
        </p:spPr>
      </p:pic>
      <p:sp>
        <p:nvSpPr>
          <p:cNvPr id="462" name="CasellaDiTesto 461">
            <a:extLst>
              <a:ext uri="{FF2B5EF4-FFF2-40B4-BE49-F238E27FC236}">
                <a16:creationId xmlns:a16="http://schemas.microsoft.com/office/drawing/2014/main" id="{17661464-103B-B54B-8567-5E3643130A6E}"/>
              </a:ext>
            </a:extLst>
          </p:cNvPr>
          <p:cNvSpPr txBox="1"/>
          <p:nvPr/>
        </p:nvSpPr>
        <p:spPr>
          <a:xfrm>
            <a:off x="2775646" y="1886917"/>
            <a:ext cx="1694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/>
              <a:t>JavaScript </a:t>
            </a:r>
            <a:r>
              <a:rPr lang="it-IT" sz="1050" dirty="0" err="1"/>
              <a:t>Charts</a:t>
            </a:r>
            <a:r>
              <a:rPr lang="it-IT" sz="1050" dirty="0"/>
              <a:t> </a:t>
            </a:r>
            <a:r>
              <a:rPr lang="it-IT" sz="1050" dirty="0" err="1"/>
              <a:t>Maps</a:t>
            </a:r>
            <a:endParaRPr lang="it-IT" sz="1050" dirty="0"/>
          </a:p>
          <a:p>
            <a:pPr algn="ctr"/>
            <a:r>
              <a:rPr lang="it-IT" sz="1050" dirty="0" err="1"/>
              <a:t>amCharts</a:t>
            </a:r>
            <a:endParaRPr lang="it-IT" sz="1050" dirty="0"/>
          </a:p>
        </p:txBody>
      </p:sp>
      <p:sp>
        <p:nvSpPr>
          <p:cNvPr id="103" name="CasellaDiTesto 102">
            <a:extLst>
              <a:ext uri="{FF2B5EF4-FFF2-40B4-BE49-F238E27FC236}">
                <a16:creationId xmlns:a16="http://schemas.microsoft.com/office/drawing/2014/main" id="{AC69CE65-4039-7D47-8E77-0D4EBFA64EF6}"/>
              </a:ext>
            </a:extLst>
          </p:cNvPr>
          <p:cNvSpPr txBox="1"/>
          <p:nvPr/>
        </p:nvSpPr>
        <p:spPr>
          <a:xfrm>
            <a:off x="2783725" y="3201469"/>
            <a:ext cx="16943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/>
              <a:t>Tableau Desktop</a:t>
            </a:r>
          </a:p>
        </p:txBody>
      </p:sp>
      <p:sp>
        <p:nvSpPr>
          <p:cNvPr id="104" name="CasellaDiTesto 103">
            <a:extLst>
              <a:ext uri="{FF2B5EF4-FFF2-40B4-BE49-F238E27FC236}">
                <a16:creationId xmlns:a16="http://schemas.microsoft.com/office/drawing/2014/main" id="{309FD3B4-A254-1040-8BEA-85CB9B5663B9}"/>
              </a:ext>
            </a:extLst>
          </p:cNvPr>
          <p:cNvSpPr txBox="1"/>
          <p:nvPr/>
        </p:nvSpPr>
        <p:spPr>
          <a:xfrm>
            <a:off x="6105441" y="1898373"/>
            <a:ext cx="1694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 err="1"/>
              <a:t>Python</a:t>
            </a:r>
            <a:r>
              <a:rPr lang="it-IT" sz="1050" dirty="0"/>
              <a:t> </a:t>
            </a:r>
          </a:p>
          <a:p>
            <a:pPr algn="ctr"/>
            <a:r>
              <a:rPr lang="it-IT" sz="1050" dirty="0" err="1"/>
              <a:t>Seaborn</a:t>
            </a:r>
            <a:r>
              <a:rPr lang="it-IT" sz="1050" dirty="0"/>
              <a:t> &amp; </a:t>
            </a:r>
            <a:r>
              <a:rPr lang="it-IT" sz="1050" dirty="0" err="1"/>
              <a:t>Matplotlib</a:t>
            </a:r>
            <a:endParaRPr lang="it-IT" sz="1050" dirty="0"/>
          </a:p>
        </p:txBody>
      </p: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0E2A6DD0-C851-FC49-8FB6-733C8B2A5F07}"/>
              </a:ext>
            </a:extLst>
          </p:cNvPr>
          <p:cNvSpPr txBox="1"/>
          <p:nvPr/>
        </p:nvSpPr>
        <p:spPr>
          <a:xfrm>
            <a:off x="6113520" y="3148918"/>
            <a:ext cx="1694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dirty="0" err="1"/>
              <a:t>R</a:t>
            </a:r>
            <a:endParaRPr lang="it-IT" sz="1050" dirty="0"/>
          </a:p>
          <a:p>
            <a:pPr algn="ctr"/>
            <a:r>
              <a:rPr lang="it-IT" sz="1050" dirty="0"/>
              <a:t>ggplot2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LE INFOGRAFICHE</a:t>
            </a:r>
            <a:endParaRPr dirty="0"/>
          </a:p>
        </p:txBody>
      </p:sp>
      <p:grpSp>
        <p:nvGrpSpPr>
          <p:cNvPr id="415" name="Google Shape;415;p16"/>
          <p:cNvGrpSpPr/>
          <p:nvPr/>
        </p:nvGrpSpPr>
        <p:grpSpPr>
          <a:xfrm>
            <a:off x="1750054" y="1891498"/>
            <a:ext cx="5608992" cy="1328284"/>
            <a:chOff x="2218050" y="2014360"/>
            <a:chExt cx="4707900" cy="1114800"/>
          </a:xfrm>
        </p:grpSpPr>
        <p:cxnSp>
          <p:nvCxnSpPr>
            <p:cNvPr id="416" name="Google Shape;416;p16"/>
            <p:cNvCxnSpPr>
              <a:stCxn id="417" idx="3"/>
              <a:endCxn id="418" idx="1"/>
            </p:cNvCxnSpPr>
            <p:nvPr/>
          </p:nvCxnSpPr>
          <p:spPr>
            <a:xfrm rot="10800000" flipH="1">
              <a:off x="2854045" y="2573647"/>
              <a:ext cx="3436500" cy="14100"/>
            </a:xfrm>
            <a:prstGeom prst="straightConnector1">
              <a:avLst/>
            </a:prstGeom>
            <a:noFill/>
            <a:ln w="28575" cap="flat" cmpd="sng">
              <a:solidFill>
                <a:srgbClr val="F5413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grpSp>
          <p:nvGrpSpPr>
            <p:cNvPr id="419" name="Google Shape;419;p16"/>
            <p:cNvGrpSpPr/>
            <p:nvPr/>
          </p:nvGrpSpPr>
          <p:grpSpPr>
            <a:xfrm>
              <a:off x="2218050" y="2014360"/>
              <a:ext cx="665100" cy="905929"/>
              <a:chOff x="2218050" y="2014360"/>
              <a:chExt cx="665100" cy="905929"/>
            </a:xfrm>
          </p:grpSpPr>
          <p:cxnSp>
            <p:nvCxnSpPr>
              <p:cNvPr id="420" name="Google Shape;420;p16"/>
              <p:cNvCxnSpPr>
                <a:stCxn id="421" idx="0"/>
              </p:cNvCxnSpPr>
              <p:nvPr/>
            </p:nvCxnSpPr>
            <p:spPr>
              <a:xfrm rot="10800000">
                <a:off x="2550669" y="2014360"/>
                <a:ext cx="0" cy="325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54132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22" name="Google Shape;422;p16">
                <a:hlinkClick r:id="rId3"/>
              </p:cNvPr>
              <p:cNvSpPr/>
              <p:nvPr/>
            </p:nvSpPr>
            <p:spPr>
              <a:xfrm>
                <a:off x="2218050" y="2255189"/>
                <a:ext cx="665100" cy="665100"/>
              </a:xfrm>
              <a:prstGeom prst="ellipse">
                <a:avLst/>
              </a:prstGeom>
              <a:solidFill>
                <a:srgbClr val="F5413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6"/>
              <p:cNvSpPr/>
              <p:nvPr/>
            </p:nvSpPr>
            <p:spPr>
              <a:xfrm>
                <a:off x="2303019" y="2340160"/>
                <a:ext cx="495300" cy="495300"/>
              </a:xfrm>
              <a:prstGeom prst="ellipse">
                <a:avLst/>
              </a:prstGeom>
              <a:solidFill>
                <a:srgbClr val="1DCDC3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" name="Google Shape;423;p16"/>
            <p:cNvGrpSpPr/>
            <p:nvPr/>
          </p:nvGrpSpPr>
          <p:grpSpPr>
            <a:xfrm>
              <a:off x="3565650" y="2255189"/>
              <a:ext cx="665100" cy="873971"/>
              <a:chOff x="3565650" y="2255189"/>
              <a:chExt cx="665100" cy="873971"/>
            </a:xfrm>
          </p:grpSpPr>
          <p:cxnSp>
            <p:nvCxnSpPr>
              <p:cNvPr id="424" name="Google Shape;424;p16"/>
              <p:cNvCxnSpPr>
                <a:stCxn id="425" idx="4"/>
              </p:cNvCxnSpPr>
              <p:nvPr/>
            </p:nvCxnSpPr>
            <p:spPr>
              <a:xfrm>
                <a:off x="3898269" y="2835460"/>
                <a:ext cx="0" cy="293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54132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26" name="Google Shape;426;p16"/>
              <p:cNvSpPr/>
              <p:nvPr/>
            </p:nvSpPr>
            <p:spPr>
              <a:xfrm>
                <a:off x="3565650" y="2255189"/>
                <a:ext cx="665100" cy="665100"/>
              </a:xfrm>
              <a:prstGeom prst="ellipse">
                <a:avLst/>
              </a:prstGeom>
              <a:solidFill>
                <a:srgbClr val="F5413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6"/>
              <p:cNvSpPr/>
              <p:nvPr/>
            </p:nvSpPr>
            <p:spPr>
              <a:xfrm>
                <a:off x="3650619" y="2340160"/>
                <a:ext cx="495300" cy="495300"/>
              </a:xfrm>
              <a:prstGeom prst="ellipse">
                <a:avLst/>
              </a:prstGeom>
              <a:solidFill>
                <a:srgbClr val="1DCDC3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" name="Google Shape;427;p16"/>
            <p:cNvGrpSpPr/>
            <p:nvPr/>
          </p:nvGrpSpPr>
          <p:grpSpPr>
            <a:xfrm>
              <a:off x="4913250" y="2014360"/>
              <a:ext cx="665100" cy="905929"/>
              <a:chOff x="4913250" y="2014360"/>
              <a:chExt cx="665100" cy="905929"/>
            </a:xfrm>
          </p:grpSpPr>
          <p:cxnSp>
            <p:nvCxnSpPr>
              <p:cNvPr id="428" name="Google Shape;428;p16"/>
              <p:cNvCxnSpPr>
                <a:stCxn id="429" idx="0"/>
              </p:cNvCxnSpPr>
              <p:nvPr/>
            </p:nvCxnSpPr>
            <p:spPr>
              <a:xfrm rot="10800000">
                <a:off x="5245869" y="2014360"/>
                <a:ext cx="0" cy="325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54132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30" name="Google Shape;430;p16"/>
              <p:cNvSpPr/>
              <p:nvPr/>
            </p:nvSpPr>
            <p:spPr>
              <a:xfrm>
                <a:off x="4913250" y="2255189"/>
                <a:ext cx="665100" cy="665100"/>
              </a:xfrm>
              <a:prstGeom prst="ellipse">
                <a:avLst/>
              </a:prstGeom>
              <a:solidFill>
                <a:srgbClr val="F5413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6"/>
              <p:cNvSpPr/>
              <p:nvPr/>
            </p:nvSpPr>
            <p:spPr>
              <a:xfrm>
                <a:off x="4998219" y="2340160"/>
                <a:ext cx="495300" cy="495300"/>
              </a:xfrm>
              <a:prstGeom prst="ellipse">
                <a:avLst/>
              </a:prstGeom>
              <a:solidFill>
                <a:srgbClr val="1DCDC3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" name="Google Shape;431;p16"/>
            <p:cNvGrpSpPr/>
            <p:nvPr/>
          </p:nvGrpSpPr>
          <p:grpSpPr>
            <a:xfrm>
              <a:off x="6260850" y="2255189"/>
              <a:ext cx="665100" cy="873971"/>
              <a:chOff x="6260850" y="2255189"/>
              <a:chExt cx="665100" cy="873971"/>
            </a:xfrm>
          </p:grpSpPr>
          <p:cxnSp>
            <p:nvCxnSpPr>
              <p:cNvPr id="432" name="Google Shape;432;p16"/>
              <p:cNvCxnSpPr>
                <a:stCxn id="433" idx="4"/>
              </p:cNvCxnSpPr>
              <p:nvPr/>
            </p:nvCxnSpPr>
            <p:spPr>
              <a:xfrm>
                <a:off x="6593469" y="2835460"/>
                <a:ext cx="0" cy="293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54132"/>
                </a:solidFill>
                <a:prstDash val="solid"/>
                <a:round/>
                <a:headEnd type="none" w="med" len="med"/>
                <a:tailEnd type="oval" w="med" len="med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cxnSp>
          <p:sp>
            <p:nvSpPr>
              <p:cNvPr id="434" name="Google Shape;434;p16"/>
              <p:cNvSpPr/>
              <p:nvPr/>
            </p:nvSpPr>
            <p:spPr>
              <a:xfrm>
                <a:off x="6260850" y="2255189"/>
                <a:ext cx="665100" cy="665100"/>
              </a:xfrm>
              <a:prstGeom prst="ellipse">
                <a:avLst/>
              </a:prstGeom>
              <a:solidFill>
                <a:srgbClr val="F54132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6345819" y="2340160"/>
                <a:ext cx="495300" cy="495300"/>
              </a:xfrm>
              <a:prstGeom prst="ellipse">
                <a:avLst/>
              </a:prstGeom>
              <a:solidFill>
                <a:srgbClr val="1DCDC3"/>
              </a:solidFill>
              <a:ln>
                <a:noFill/>
              </a:ln>
              <a:effectLst>
                <a:outerShdw blurRad="57150" dist="19050" dir="5400000" algn="bl" rotWithShape="0">
                  <a:srgbClr val="0C2E3A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7" name="Google Shape;417;p16"/>
          <p:cNvSpPr txBox="1">
            <a:spLocks noGrp="1"/>
          </p:cNvSpPr>
          <p:nvPr>
            <p:ph type="ctrTitle"/>
          </p:nvPr>
        </p:nvSpPr>
        <p:spPr>
          <a:xfrm>
            <a:off x="1794678" y="2230439"/>
            <a:ext cx="713100" cy="6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  <a:hlinkClick r:id="rId3"/>
              </a:rPr>
              <a:t>01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435" name="Google Shape;435;p16"/>
          <p:cNvSpPr txBox="1">
            <a:spLocks noGrp="1"/>
          </p:cNvSpPr>
          <p:nvPr>
            <p:ph type="ctrTitle"/>
          </p:nvPr>
        </p:nvSpPr>
        <p:spPr>
          <a:xfrm>
            <a:off x="3395458" y="2211316"/>
            <a:ext cx="713100" cy="6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  <a:hlinkClick r:id="rId4"/>
              </a:rPr>
              <a:t>02</a:t>
            </a:r>
            <a:endParaRPr sz="2400" dirty="0">
              <a:solidFill>
                <a:srgbClr val="FFFFFF"/>
              </a:solidFill>
              <a:hlinkClick r:id="rId4"/>
            </a:endParaRPr>
          </a:p>
        </p:txBody>
      </p:sp>
      <p:sp>
        <p:nvSpPr>
          <p:cNvPr id="436" name="Google Shape;436;p16"/>
          <p:cNvSpPr txBox="1">
            <a:spLocks noGrp="1"/>
          </p:cNvSpPr>
          <p:nvPr>
            <p:ph type="ctrTitle"/>
          </p:nvPr>
        </p:nvSpPr>
        <p:spPr>
          <a:xfrm>
            <a:off x="5001064" y="2230439"/>
            <a:ext cx="713100" cy="6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  <a:hlinkClick r:id="rId5"/>
              </a:rPr>
              <a:t>03</a:t>
            </a:r>
            <a:endParaRPr sz="2400" dirty="0">
              <a:solidFill>
                <a:srgbClr val="FFFFFF"/>
              </a:solidFill>
              <a:hlinkClick r:id="rId5"/>
            </a:endParaRPr>
          </a:p>
        </p:txBody>
      </p:sp>
      <p:sp>
        <p:nvSpPr>
          <p:cNvPr id="418" name="Google Shape;418;p16"/>
          <p:cNvSpPr txBox="1">
            <a:spLocks noGrp="1"/>
          </p:cNvSpPr>
          <p:nvPr>
            <p:ph type="ctrTitle"/>
          </p:nvPr>
        </p:nvSpPr>
        <p:spPr>
          <a:xfrm>
            <a:off x="6602132" y="2213567"/>
            <a:ext cx="713100" cy="6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  <a:hlinkClick r:id="rId6"/>
              </a:rPr>
              <a:t>04</a:t>
            </a:r>
            <a:endParaRPr sz="2400" dirty="0">
              <a:solidFill>
                <a:srgbClr val="FFFFFF"/>
              </a:solidFill>
              <a:hlinkClick r:id="rId6"/>
            </a:endParaRPr>
          </a:p>
        </p:txBody>
      </p:sp>
      <p:sp>
        <p:nvSpPr>
          <p:cNvPr id="437" name="Google Shape;437;p16"/>
          <p:cNvSpPr txBox="1">
            <a:spLocks noGrp="1"/>
          </p:cNvSpPr>
          <p:nvPr>
            <p:ph type="subTitle" idx="4294967295"/>
          </p:nvPr>
        </p:nvSpPr>
        <p:spPr>
          <a:xfrm>
            <a:off x="4349546" y="1113950"/>
            <a:ext cx="20163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s" sz="1000" dirty="0">
                <a:solidFill>
                  <a:srgbClr val="F54132"/>
                </a:solidFill>
              </a:rPr>
              <a:t>Infografica 3</a:t>
            </a:r>
            <a:br>
              <a:rPr lang="es" sz="1000" dirty="0"/>
            </a:br>
            <a:r>
              <a:rPr lang="es" sz="1000" dirty="0"/>
              <a:t>Ritardi medi per regione e per giorno</a:t>
            </a:r>
            <a:endParaRPr sz="1000" dirty="0"/>
          </a:p>
        </p:txBody>
      </p:sp>
      <p:sp>
        <p:nvSpPr>
          <p:cNvPr id="438" name="Google Shape;438;p16"/>
          <p:cNvSpPr txBox="1">
            <a:spLocks noGrp="1"/>
          </p:cNvSpPr>
          <p:nvPr>
            <p:ph type="subTitle" idx="4294967295"/>
          </p:nvPr>
        </p:nvSpPr>
        <p:spPr>
          <a:xfrm>
            <a:off x="1118050" y="1113950"/>
            <a:ext cx="20565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solidFill>
                  <a:srgbClr val="F54132"/>
                </a:solidFill>
              </a:rPr>
              <a:t>Infografica 1</a:t>
            </a:r>
            <a:br>
              <a:rPr lang="es" sz="1000" dirty="0"/>
            </a:br>
            <a:r>
              <a:rPr lang="es" sz="1000" dirty="0"/>
              <a:t>Traffico ferroviario del mese di Gennaio 2019</a:t>
            </a:r>
            <a:endParaRPr sz="1000" dirty="0"/>
          </a:p>
        </p:txBody>
      </p:sp>
      <p:sp>
        <p:nvSpPr>
          <p:cNvPr id="439" name="Google Shape;439;p16"/>
          <p:cNvSpPr txBox="1">
            <a:spLocks noGrp="1"/>
          </p:cNvSpPr>
          <p:nvPr>
            <p:ph type="subTitle" idx="4294967295"/>
          </p:nvPr>
        </p:nvSpPr>
        <p:spPr>
          <a:xfrm>
            <a:off x="2567277" y="3510694"/>
            <a:ext cx="23697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s" sz="1000" dirty="0">
                <a:solidFill>
                  <a:srgbClr val="F54132"/>
                </a:solidFill>
              </a:rPr>
              <a:t>Infografica 2</a:t>
            </a:r>
            <a:br>
              <a:rPr lang="es" sz="1000" dirty="0"/>
            </a:br>
            <a:r>
              <a:rPr lang="es" sz="1000" dirty="0"/>
              <a:t>Ritardi mediani per giorno e per provincia</a:t>
            </a:r>
            <a:endParaRPr sz="1000" dirty="0"/>
          </a:p>
        </p:txBody>
      </p:sp>
      <p:sp>
        <p:nvSpPr>
          <p:cNvPr id="440" name="Google Shape;440;p16"/>
          <p:cNvSpPr txBox="1">
            <a:spLocks noGrp="1"/>
          </p:cNvSpPr>
          <p:nvPr>
            <p:ph type="subTitle" idx="4294967295"/>
          </p:nvPr>
        </p:nvSpPr>
        <p:spPr>
          <a:xfrm>
            <a:off x="5711767" y="3510694"/>
            <a:ext cx="24939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s" sz="1000" dirty="0">
                <a:solidFill>
                  <a:srgbClr val="F54132"/>
                </a:solidFill>
              </a:rPr>
              <a:t>Infografica 4</a:t>
            </a:r>
            <a:br>
              <a:rPr lang="es" sz="1000" dirty="0"/>
            </a:br>
            <a:r>
              <a:rPr lang="es" sz="1000" dirty="0"/>
              <a:t>Analisi dei ritardi del traffico dell’Alta Velocità Italiana </a:t>
            </a:r>
            <a:endParaRPr sz="1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9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QUESTIONARI E TEST</a:t>
            </a:r>
            <a:endParaRPr dirty="0"/>
          </a:p>
        </p:txBody>
      </p:sp>
      <p:sp>
        <p:nvSpPr>
          <p:cNvPr id="52" name="Google Shape;650;p22">
            <a:extLst>
              <a:ext uri="{FF2B5EF4-FFF2-40B4-BE49-F238E27FC236}">
                <a16:creationId xmlns:a16="http://schemas.microsoft.com/office/drawing/2014/main" id="{580B28F1-4535-184D-A261-1341E2DA4640}"/>
              </a:ext>
            </a:extLst>
          </p:cNvPr>
          <p:cNvSpPr/>
          <p:nvPr/>
        </p:nvSpPr>
        <p:spPr>
          <a:xfrm>
            <a:off x="6340886" y="1693623"/>
            <a:ext cx="1180302" cy="1179155"/>
          </a:xfrm>
          <a:custGeom>
            <a:avLst/>
            <a:gdLst/>
            <a:ahLst/>
            <a:cxnLst/>
            <a:rect l="l" t="t" r="r" b="b"/>
            <a:pathLst>
              <a:path w="26743" h="26717" extrusionOk="0">
                <a:moveTo>
                  <a:pt x="13384" y="0"/>
                </a:moveTo>
                <a:cubicBezTo>
                  <a:pt x="5966" y="0"/>
                  <a:pt x="1" y="5940"/>
                  <a:pt x="1" y="13359"/>
                </a:cubicBezTo>
                <a:cubicBezTo>
                  <a:pt x="1" y="20677"/>
                  <a:pt x="5966" y="26717"/>
                  <a:pt x="13384" y="26717"/>
                </a:cubicBezTo>
                <a:cubicBezTo>
                  <a:pt x="20778" y="26717"/>
                  <a:pt x="26743" y="20677"/>
                  <a:pt x="26743" y="13359"/>
                </a:cubicBezTo>
                <a:cubicBezTo>
                  <a:pt x="26743" y="5940"/>
                  <a:pt x="20778" y="0"/>
                  <a:pt x="13384" y="0"/>
                </a:cubicBezTo>
                <a:close/>
              </a:path>
            </a:pathLst>
          </a:custGeom>
          <a:solidFill>
            <a:srgbClr val="F5413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654;p22">
            <a:extLst>
              <a:ext uri="{FF2B5EF4-FFF2-40B4-BE49-F238E27FC236}">
                <a16:creationId xmlns:a16="http://schemas.microsoft.com/office/drawing/2014/main" id="{4BE9C734-53C6-BA4D-8649-F3B9886E1F4E}"/>
              </a:ext>
            </a:extLst>
          </p:cNvPr>
          <p:cNvSpPr/>
          <p:nvPr/>
        </p:nvSpPr>
        <p:spPr>
          <a:xfrm>
            <a:off x="3960305" y="1684704"/>
            <a:ext cx="1179199" cy="1179155"/>
          </a:xfrm>
          <a:custGeom>
            <a:avLst/>
            <a:gdLst/>
            <a:ahLst/>
            <a:cxnLst/>
            <a:rect l="l" t="t" r="r" b="b"/>
            <a:pathLst>
              <a:path w="26718" h="26717" extrusionOk="0">
                <a:moveTo>
                  <a:pt x="13359" y="0"/>
                </a:moveTo>
                <a:cubicBezTo>
                  <a:pt x="5941" y="0"/>
                  <a:pt x="1" y="5940"/>
                  <a:pt x="1" y="13359"/>
                </a:cubicBezTo>
                <a:cubicBezTo>
                  <a:pt x="1" y="20677"/>
                  <a:pt x="5941" y="26717"/>
                  <a:pt x="13359" y="26717"/>
                </a:cubicBezTo>
                <a:cubicBezTo>
                  <a:pt x="20778" y="26717"/>
                  <a:pt x="26718" y="20677"/>
                  <a:pt x="26718" y="13359"/>
                </a:cubicBezTo>
                <a:cubicBezTo>
                  <a:pt x="26718" y="5940"/>
                  <a:pt x="20778" y="0"/>
                  <a:pt x="13359" y="0"/>
                </a:cubicBezTo>
                <a:close/>
              </a:path>
            </a:pathLst>
          </a:custGeom>
          <a:solidFill>
            <a:srgbClr val="FF7C4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655;p22">
            <a:extLst>
              <a:ext uri="{FF2B5EF4-FFF2-40B4-BE49-F238E27FC236}">
                <a16:creationId xmlns:a16="http://schemas.microsoft.com/office/drawing/2014/main" id="{6DA1CD4F-CCCF-FD46-B95C-980AEFE016AD}"/>
              </a:ext>
            </a:extLst>
          </p:cNvPr>
          <p:cNvSpPr/>
          <p:nvPr/>
        </p:nvSpPr>
        <p:spPr>
          <a:xfrm>
            <a:off x="6474735" y="1832570"/>
            <a:ext cx="912579" cy="918140"/>
          </a:xfrm>
          <a:custGeom>
            <a:avLst/>
            <a:gdLst/>
            <a:ahLst/>
            <a:cxnLst/>
            <a:rect l="l" t="t" r="r" b="b"/>
            <a:pathLst>
              <a:path w="20677" h="20803" extrusionOk="0">
                <a:moveTo>
                  <a:pt x="10351" y="0"/>
                </a:moveTo>
                <a:cubicBezTo>
                  <a:pt x="4612" y="0"/>
                  <a:pt x="0" y="4712"/>
                  <a:pt x="0" y="10452"/>
                </a:cubicBezTo>
                <a:cubicBezTo>
                  <a:pt x="0" y="16191"/>
                  <a:pt x="4612" y="20802"/>
                  <a:pt x="10351" y="20802"/>
                </a:cubicBezTo>
                <a:cubicBezTo>
                  <a:pt x="16090" y="20802"/>
                  <a:pt x="20677" y="16191"/>
                  <a:pt x="20677" y="10452"/>
                </a:cubicBezTo>
                <a:cubicBezTo>
                  <a:pt x="20677" y="4712"/>
                  <a:pt x="16090" y="0"/>
                  <a:pt x="10351" y="0"/>
                </a:cubicBezTo>
                <a:close/>
              </a:path>
            </a:pathLst>
          </a:custGeom>
          <a:solidFill>
            <a:srgbClr val="F5413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657;p22">
            <a:extLst>
              <a:ext uri="{FF2B5EF4-FFF2-40B4-BE49-F238E27FC236}">
                <a16:creationId xmlns:a16="http://schemas.microsoft.com/office/drawing/2014/main" id="{D895BF57-F0FE-B544-B3BF-C2039187DF2C}"/>
              </a:ext>
            </a:extLst>
          </p:cNvPr>
          <p:cNvSpPr/>
          <p:nvPr/>
        </p:nvSpPr>
        <p:spPr>
          <a:xfrm>
            <a:off x="4093059" y="1813000"/>
            <a:ext cx="912579" cy="918140"/>
          </a:xfrm>
          <a:custGeom>
            <a:avLst/>
            <a:gdLst/>
            <a:ahLst/>
            <a:cxnLst/>
            <a:rect l="l" t="t" r="r" b="b"/>
            <a:pathLst>
              <a:path w="20677" h="20803" extrusionOk="0">
                <a:moveTo>
                  <a:pt x="10351" y="0"/>
                </a:moveTo>
                <a:cubicBezTo>
                  <a:pt x="4612" y="0"/>
                  <a:pt x="0" y="4712"/>
                  <a:pt x="0" y="10452"/>
                </a:cubicBezTo>
                <a:cubicBezTo>
                  <a:pt x="0" y="16191"/>
                  <a:pt x="4612" y="20802"/>
                  <a:pt x="10351" y="20802"/>
                </a:cubicBezTo>
                <a:cubicBezTo>
                  <a:pt x="16090" y="20802"/>
                  <a:pt x="20677" y="16191"/>
                  <a:pt x="20677" y="10452"/>
                </a:cubicBezTo>
                <a:cubicBezTo>
                  <a:pt x="20677" y="4712"/>
                  <a:pt x="16090" y="0"/>
                  <a:pt x="10351" y="0"/>
                </a:cubicBezTo>
                <a:close/>
              </a:path>
            </a:pathLst>
          </a:custGeom>
          <a:solidFill>
            <a:srgbClr val="FF7C4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67;p22">
            <a:extLst>
              <a:ext uri="{FF2B5EF4-FFF2-40B4-BE49-F238E27FC236}">
                <a16:creationId xmlns:a16="http://schemas.microsoft.com/office/drawing/2014/main" id="{AE65B434-39D5-984D-A269-99F9F0D3BBBB}"/>
              </a:ext>
            </a:extLst>
          </p:cNvPr>
          <p:cNvSpPr txBox="1">
            <a:spLocks/>
          </p:cNvSpPr>
          <p:nvPr/>
        </p:nvSpPr>
        <p:spPr>
          <a:xfrm>
            <a:off x="1417381" y="2994177"/>
            <a:ext cx="1420200" cy="584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s" sz="1200" dirty="0">
                <a:solidFill>
                  <a:srgbClr val="E7AB30"/>
                </a:solidFill>
              </a:rPr>
              <a:t>Valutazione Euristica</a:t>
            </a:r>
            <a:endParaRPr lang="it-IT" sz="1200" dirty="0"/>
          </a:p>
        </p:txBody>
      </p:sp>
      <p:sp>
        <p:nvSpPr>
          <p:cNvPr id="70" name="Google Shape;668;p22">
            <a:extLst>
              <a:ext uri="{FF2B5EF4-FFF2-40B4-BE49-F238E27FC236}">
                <a16:creationId xmlns:a16="http://schemas.microsoft.com/office/drawing/2014/main" id="{DF89F894-8B14-DA4D-AE36-125C43DABFFB}"/>
              </a:ext>
            </a:extLst>
          </p:cNvPr>
          <p:cNvSpPr txBox="1">
            <a:spLocks/>
          </p:cNvSpPr>
          <p:nvPr/>
        </p:nvSpPr>
        <p:spPr>
          <a:xfrm>
            <a:off x="3741042" y="3000622"/>
            <a:ext cx="160295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s" sz="1200" dirty="0">
                <a:solidFill>
                  <a:srgbClr val="FF7C4E"/>
                </a:solidFill>
              </a:rPr>
              <a:t>Questionario Psicometrico</a:t>
            </a:r>
          </a:p>
        </p:txBody>
      </p:sp>
      <p:sp>
        <p:nvSpPr>
          <p:cNvPr id="71" name="Google Shape;669;p22">
            <a:extLst>
              <a:ext uri="{FF2B5EF4-FFF2-40B4-BE49-F238E27FC236}">
                <a16:creationId xmlns:a16="http://schemas.microsoft.com/office/drawing/2014/main" id="{85CDAB4D-FB73-9748-8F7C-F711D9487FE0}"/>
              </a:ext>
            </a:extLst>
          </p:cNvPr>
          <p:cNvSpPr txBox="1">
            <a:spLocks/>
          </p:cNvSpPr>
          <p:nvPr/>
        </p:nvSpPr>
        <p:spPr>
          <a:xfrm>
            <a:off x="6247459" y="3030244"/>
            <a:ext cx="142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 sz="14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s" sz="1200" dirty="0">
                <a:solidFill>
                  <a:srgbClr val="F54132"/>
                </a:solidFill>
              </a:rPr>
              <a:t>Test dell’Utente</a:t>
            </a:r>
            <a:br>
              <a:rPr lang="it-IT" sz="1000" dirty="0"/>
            </a:br>
            <a:endParaRPr lang="it-IT" sz="1000" dirty="0"/>
          </a:p>
        </p:txBody>
      </p:sp>
      <p:grpSp>
        <p:nvGrpSpPr>
          <p:cNvPr id="72" name="Google Shape;548;p20">
            <a:extLst>
              <a:ext uri="{FF2B5EF4-FFF2-40B4-BE49-F238E27FC236}">
                <a16:creationId xmlns:a16="http://schemas.microsoft.com/office/drawing/2014/main" id="{A01B2F8E-C2CF-574D-80AC-6798E844D04F}"/>
              </a:ext>
            </a:extLst>
          </p:cNvPr>
          <p:cNvGrpSpPr/>
          <p:nvPr/>
        </p:nvGrpSpPr>
        <p:grpSpPr>
          <a:xfrm>
            <a:off x="1535866" y="1651701"/>
            <a:ext cx="1223057" cy="1219439"/>
            <a:chOff x="917250" y="2165250"/>
            <a:chExt cx="980695" cy="982361"/>
          </a:xfrm>
        </p:grpSpPr>
        <p:sp>
          <p:nvSpPr>
            <p:cNvPr id="73" name="Google Shape;549;p20">
              <a:extLst>
                <a:ext uri="{FF2B5EF4-FFF2-40B4-BE49-F238E27FC236}">
                  <a16:creationId xmlns:a16="http://schemas.microsoft.com/office/drawing/2014/main" id="{4A64E52E-6C22-1645-BBA6-C670C72AC779}"/>
                </a:ext>
              </a:extLst>
            </p:cNvPr>
            <p:cNvSpPr/>
            <p:nvPr/>
          </p:nvSpPr>
          <p:spPr>
            <a:xfrm>
              <a:off x="917250" y="2165250"/>
              <a:ext cx="980695" cy="982361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50;p20">
              <a:extLst>
                <a:ext uri="{FF2B5EF4-FFF2-40B4-BE49-F238E27FC236}">
                  <a16:creationId xmlns:a16="http://schemas.microsoft.com/office/drawing/2014/main" id="{964789C5-8CC7-AE41-8C90-B1AAB3EB1856}"/>
                </a:ext>
              </a:extLst>
            </p:cNvPr>
            <p:cNvSpPr/>
            <p:nvPr/>
          </p:nvSpPr>
          <p:spPr>
            <a:xfrm>
              <a:off x="1037015" y="2285225"/>
              <a:ext cx="741167" cy="742427"/>
            </a:xfrm>
            <a:custGeom>
              <a:avLst/>
              <a:gdLst/>
              <a:ahLst/>
              <a:cxnLst/>
              <a:rect l="l" t="t" r="r" b="b"/>
              <a:pathLst>
                <a:path w="14713" h="14738" extrusionOk="0">
                  <a:moveTo>
                    <a:pt x="7419" y="1"/>
                  </a:moveTo>
                  <a:cubicBezTo>
                    <a:pt x="3334" y="1"/>
                    <a:pt x="0" y="3359"/>
                    <a:pt x="0" y="7420"/>
                  </a:cubicBezTo>
                  <a:cubicBezTo>
                    <a:pt x="0" y="11505"/>
                    <a:pt x="3334" y="14738"/>
                    <a:pt x="7419" y="14738"/>
                  </a:cubicBezTo>
                  <a:cubicBezTo>
                    <a:pt x="11479" y="14738"/>
                    <a:pt x="14712" y="11505"/>
                    <a:pt x="14712" y="7420"/>
                  </a:cubicBezTo>
                  <a:cubicBezTo>
                    <a:pt x="14712" y="3359"/>
                    <a:pt x="11479" y="1"/>
                    <a:pt x="7419" y="1"/>
                  </a:cubicBez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5" name="Google Shape;5981;p33">
            <a:extLst>
              <a:ext uri="{FF2B5EF4-FFF2-40B4-BE49-F238E27FC236}">
                <a16:creationId xmlns:a16="http://schemas.microsoft.com/office/drawing/2014/main" id="{66DFA55D-2A4B-3144-8940-BB5C57554DB8}"/>
              </a:ext>
            </a:extLst>
          </p:cNvPr>
          <p:cNvGrpSpPr/>
          <p:nvPr/>
        </p:nvGrpSpPr>
        <p:grpSpPr>
          <a:xfrm>
            <a:off x="1887293" y="2011830"/>
            <a:ext cx="506955" cy="520479"/>
            <a:chOff x="-47524975" y="3569100"/>
            <a:chExt cx="300875" cy="299925"/>
          </a:xfrm>
          <a:solidFill>
            <a:schemeClr val="bg1"/>
          </a:solidFill>
        </p:grpSpPr>
        <p:sp>
          <p:nvSpPr>
            <p:cNvPr id="76" name="Google Shape;5982;p33">
              <a:extLst>
                <a:ext uri="{FF2B5EF4-FFF2-40B4-BE49-F238E27FC236}">
                  <a16:creationId xmlns:a16="http://schemas.microsoft.com/office/drawing/2014/main" id="{DEA23FE0-F609-C647-BBC9-BCB4558AA7F5}"/>
                </a:ext>
              </a:extLst>
            </p:cNvPr>
            <p:cNvSpPr/>
            <p:nvPr/>
          </p:nvSpPr>
          <p:spPr>
            <a:xfrm>
              <a:off x="-47524975" y="3755775"/>
              <a:ext cx="115000" cy="113250"/>
            </a:xfrm>
            <a:custGeom>
              <a:avLst/>
              <a:gdLst/>
              <a:ahLst/>
              <a:cxnLst/>
              <a:rect l="l" t="t" r="r" b="b"/>
              <a:pathLst>
                <a:path w="4600" h="4530" extrusionOk="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983;p33">
              <a:extLst>
                <a:ext uri="{FF2B5EF4-FFF2-40B4-BE49-F238E27FC236}">
                  <a16:creationId xmlns:a16="http://schemas.microsoft.com/office/drawing/2014/main" id="{F5E3B52A-1279-A247-BFB7-B03B52A8B341}"/>
                </a:ext>
              </a:extLst>
            </p:cNvPr>
            <p:cNvSpPr/>
            <p:nvPr/>
          </p:nvSpPr>
          <p:spPr>
            <a:xfrm>
              <a:off x="-47346200" y="367465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984;p33">
              <a:extLst>
                <a:ext uri="{FF2B5EF4-FFF2-40B4-BE49-F238E27FC236}">
                  <a16:creationId xmlns:a16="http://schemas.microsoft.com/office/drawing/2014/main" id="{3002D3A6-12C2-DB42-ACC9-15A76DA042A2}"/>
                </a:ext>
              </a:extLst>
            </p:cNvPr>
            <p:cNvSpPr/>
            <p:nvPr/>
          </p:nvSpPr>
          <p:spPr>
            <a:xfrm>
              <a:off x="-47382425" y="364000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985;p33">
              <a:extLst>
                <a:ext uri="{FF2B5EF4-FFF2-40B4-BE49-F238E27FC236}">
                  <a16:creationId xmlns:a16="http://schemas.microsoft.com/office/drawing/2014/main" id="{82FD12EC-D241-D548-BB04-9BD5DC923849}"/>
                </a:ext>
              </a:extLst>
            </p:cNvPr>
            <p:cNvSpPr/>
            <p:nvPr/>
          </p:nvSpPr>
          <p:spPr>
            <a:xfrm>
              <a:off x="-47346975" y="36746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986;p33">
              <a:extLst>
                <a:ext uri="{FF2B5EF4-FFF2-40B4-BE49-F238E27FC236}">
                  <a16:creationId xmlns:a16="http://schemas.microsoft.com/office/drawing/2014/main" id="{4776FC20-7C3C-2E4A-8A8C-4A25C38A89A0}"/>
                </a:ext>
              </a:extLst>
            </p:cNvPr>
            <p:cNvSpPr/>
            <p:nvPr/>
          </p:nvSpPr>
          <p:spPr>
            <a:xfrm>
              <a:off x="-47452525" y="3569100"/>
              <a:ext cx="228425" cy="228425"/>
            </a:xfrm>
            <a:custGeom>
              <a:avLst/>
              <a:gdLst/>
              <a:ahLst/>
              <a:cxnLst/>
              <a:rect l="l" t="t" r="r" b="b"/>
              <a:pathLst>
                <a:path w="9137" h="9137" extrusionOk="0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5829;p33">
            <a:extLst>
              <a:ext uri="{FF2B5EF4-FFF2-40B4-BE49-F238E27FC236}">
                <a16:creationId xmlns:a16="http://schemas.microsoft.com/office/drawing/2014/main" id="{B482004C-F996-CB45-9B90-3BA9E1BB4D96}"/>
              </a:ext>
            </a:extLst>
          </p:cNvPr>
          <p:cNvGrpSpPr/>
          <p:nvPr/>
        </p:nvGrpSpPr>
        <p:grpSpPr>
          <a:xfrm>
            <a:off x="6720591" y="1964422"/>
            <a:ext cx="469783" cy="552777"/>
            <a:chOff x="-48233050" y="3569725"/>
            <a:chExt cx="252050" cy="299475"/>
          </a:xfrm>
          <a:solidFill>
            <a:schemeClr val="bg1"/>
          </a:solidFill>
        </p:grpSpPr>
        <p:sp>
          <p:nvSpPr>
            <p:cNvPr id="82" name="Google Shape;5830;p33">
              <a:extLst>
                <a:ext uri="{FF2B5EF4-FFF2-40B4-BE49-F238E27FC236}">
                  <a16:creationId xmlns:a16="http://schemas.microsoft.com/office/drawing/2014/main" id="{4B6D63A1-E8E6-E040-B3F5-9847B17DFB4D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831;p33">
              <a:extLst>
                <a:ext uri="{FF2B5EF4-FFF2-40B4-BE49-F238E27FC236}">
                  <a16:creationId xmlns:a16="http://schemas.microsoft.com/office/drawing/2014/main" id="{602BD6C4-A7C9-3049-AAAC-439567E3F611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5832;p33">
              <a:extLst>
                <a:ext uri="{FF2B5EF4-FFF2-40B4-BE49-F238E27FC236}">
                  <a16:creationId xmlns:a16="http://schemas.microsoft.com/office/drawing/2014/main" id="{2D97CA6D-1D34-3B40-A8CA-E6CA64CF6359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5255;p32">
            <a:extLst>
              <a:ext uri="{FF2B5EF4-FFF2-40B4-BE49-F238E27FC236}">
                <a16:creationId xmlns:a16="http://schemas.microsoft.com/office/drawing/2014/main" id="{01800C4B-BC7B-6740-8383-5D834B2517A2}"/>
              </a:ext>
            </a:extLst>
          </p:cNvPr>
          <p:cNvGrpSpPr/>
          <p:nvPr/>
        </p:nvGrpSpPr>
        <p:grpSpPr>
          <a:xfrm>
            <a:off x="4307950" y="2019116"/>
            <a:ext cx="455824" cy="484608"/>
            <a:chOff x="-57568775" y="3198925"/>
            <a:chExt cx="318225" cy="318225"/>
          </a:xfrm>
          <a:solidFill>
            <a:schemeClr val="bg1"/>
          </a:solidFill>
        </p:grpSpPr>
        <p:sp>
          <p:nvSpPr>
            <p:cNvPr id="86" name="Google Shape;5256;p32">
              <a:extLst>
                <a:ext uri="{FF2B5EF4-FFF2-40B4-BE49-F238E27FC236}">
                  <a16:creationId xmlns:a16="http://schemas.microsoft.com/office/drawing/2014/main" id="{4E5B3BEE-18A7-0041-BEA0-108AD6167557}"/>
                </a:ext>
              </a:extLst>
            </p:cNvPr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257;p32">
              <a:extLst>
                <a:ext uri="{FF2B5EF4-FFF2-40B4-BE49-F238E27FC236}">
                  <a16:creationId xmlns:a16="http://schemas.microsoft.com/office/drawing/2014/main" id="{797DD4BA-2A2F-FF4C-A1C4-9F2F59F6684E}"/>
                </a:ext>
              </a:extLst>
            </p:cNvPr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258;p32">
              <a:extLst>
                <a:ext uri="{FF2B5EF4-FFF2-40B4-BE49-F238E27FC236}">
                  <a16:creationId xmlns:a16="http://schemas.microsoft.com/office/drawing/2014/main" id="{978CD54C-B4A1-A746-8F2F-9FBCE5CD989F}"/>
                </a:ext>
              </a:extLst>
            </p:cNvPr>
            <p:cNvSpPr/>
            <p:nvPr/>
          </p:nvSpPr>
          <p:spPr>
            <a:xfrm>
              <a:off x="-5749473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5259;p32">
              <a:extLst>
                <a:ext uri="{FF2B5EF4-FFF2-40B4-BE49-F238E27FC236}">
                  <a16:creationId xmlns:a16="http://schemas.microsoft.com/office/drawing/2014/main" id="{4CF9F123-4898-264F-A872-4F650AEA603D}"/>
                </a:ext>
              </a:extLst>
            </p:cNvPr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260;p32">
              <a:extLst>
                <a:ext uri="{FF2B5EF4-FFF2-40B4-BE49-F238E27FC236}">
                  <a16:creationId xmlns:a16="http://schemas.microsoft.com/office/drawing/2014/main" id="{7106C99C-AD74-6D4D-B9A5-AFBA7080EEC6}"/>
                </a:ext>
              </a:extLst>
            </p:cNvPr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261;p32">
              <a:extLst>
                <a:ext uri="{FF2B5EF4-FFF2-40B4-BE49-F238E27FC236}">
                  <a16:creationId xmlns:a16="http://schemas.microsoft.com/office/drawing/2014/main" id="{822A6684-1DFF-A042-90C9-8AAF1F238A39}"/>
                </a:ext>
              </a:extLst>
            </p:cNvPr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2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UN ESEMPIO: INFOGRAFICA 4</a:t>
            </a:r>
            <a:endParaRPr dirty="0"/>
          </a:p>
        </p:txBody>
      </p:sp>
      <p:cxnSp>
        <p:nvCxnSpPr>
          <p:cNvPr id="29" name="Google Shape;394;p15">
            <a:extLst>
              <a:ext uri="{FF2B5EF4-FFF2-40B4-BE49-F238E27FC236}">
                <a16:creationId xmlns:a16="http://schemas.microsoft.com/office/drawing/2014/main" id="{B4255100-4196-744D-9DAB-B33E9AFB94B7}"/>
              </a:ext>
            </a:extLst>
          </p:cNvPr>
          <p:cNvCxnSpPr>
            <a:cxnSpLocks/>
          </p:cNvCxnSpPr>
          <p:nvPr/>
        </p:nvCxnSpPr>
        <p:spPr>
          <a:xfrm>
            <a:off x="5090642" y="1422547"/>
            <a:ext cx="327135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95;p15">
            <a:extLst>
              <a:ext uri="{FF2B5EF4-FFF2-40B4-BE49-F238E27FC236}">
                <a16:creationId xmlns:a16="http://schemas.microsoft.com/office/drawing/2014/main" id="{390BDB5A-886D-424F-8AFE-6AC4AC904D5D}"/>
              </a:ext>
            </a:extLst>
          </p:cNvPr>
          <p:cNvSpPr txBox="1">
            <a:spLocks/>
          </p:cNvSpPr>
          <p:nvPr/>
        </p:nvSpPr>
        <p:spPr>
          <a:xfrm>
            <a:off x="5064803" y="1108947"/>
            <a:ext cx="3460509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l"/>
            <a:r>
              <a:rPr lang="it-IT" sz="1800" dirty="0"/>
              <a:t>Valutazione euristica</a:t>
            </a:r>
          </a:p>
        </p:txBody>
      </p:sp>
      <p:sp>
        <p:nvSpPr>
          <p:cNvPr id="31" name="Google Shape;396;p15">
            <a:extLst>
              <a:ext uri="{FF2B5EF4-FFF2-40B4-BE49-F238E27FC236}">
                <a16:creationId xmlns:a16="http://schemas.microsoft.com/office/drawing/2014/main" id="{7F026745-5FF9-284B-84EC-E086EA2186BD}"/>
              </a:ext>
            </a:extLst>
          </p:cNvPr>
          <p:cNvSpPr txBox="1">
            <a:spLocks/>
          </p:cNvSpPr>
          <p:nvPr/>
        </p:nvSpPr>
        <p:spPr>
          <a:xfrm>
            <a:off x="5064803" y="1501797"/>
            <a:ext cx="2631906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l"/>
            <a:r>
              <a:rPr lang="it-IT" sz="1400" dirty="0"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Problematiche riscontrate:</a:t>
            </a:r>
          </a:p>
        </p:txBody>
      </p:sp>
      <p:sp>
        <p:nvSpPr>
          <p:cNvPr id="32" name="Google Shape;397;p15">
            <a:extLst>
              <a:ext uri="{FF2B5EF4-FFF2-40B4-BE49-F238E27FC236}">
                <a16:creationId xmlns:a16="http://schemas.microsoft.com/office/drawing/2014/main" id="{90CACF0F-0BC6-CB47-B0C9-7A88CA59D3C6}"/>
              </a:ext>
            </a:extLst>
          </p:cNvPr>
          <p:cNvSpPr txBox="1">
            <a:spLocks/>
          </p:cNvSpPr>
          <p:nvPr/>
        </p:nvSpPr>
        <p:spPr>
          <a:xfrm>
            <a:off x="5064803" y="1792447"/>
            <a:ext cx="3382458" cy="2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marL="457200" indent="-298450" algn="l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it-IT" sz="1100" dirty="0">
                <a:latin typeface="Roboto Slab"/>
                <a:ea typeface="Roboto Slab"/>
                <a:cs typeface="Roboto Slab"/>
                <a:sym typeface="Roboto Slab"/>
              </a:rPr>
              <a:t>L’utente spesso tende ad utilizzare direttamente la cartina per selezionare le tratte, invece di utilizzare gli appositi spazi;</a:t>
            </a:r>
          </a:p>
          <a:p>
            <a:pPr marL="457200" indent="-298450" algn="l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it-IT" sz="1100" dirty="0">
                <a:latin typeface="Roboto Slab"/>
                <a:ea typeface="Roboto Slab"/>
                <a:cs typeface="Roboto Slab"/>
                <a:sym typeface="Roboto Slab"/>
              </a:rPr>
              <a:t>Il </a:t>
            </a:r>
            <a:r>
              <a:rPr lang="it-IT" sz="1100" dirty="0" err="1">
                <a:latin typeface="Roboto Slab"/>
                <a:ea typeface="Roboto Slab"/>
                <a:cs typeface="Roboto Slab"/>
                <a:sym typeface="Roboto Slab"/>
              </a:rPr>
              <a:t>bubble</a:t>
            </a:r>
            <a:r>
              <a:rPr lang="it-IT" sz="1100" dirty="0">
                <a:latin typeface="Roboto Slab"/>
                <a:ea typeface="Roboto Slab"/>
                <a:cs typeface="Roboto Slab"/>
                <a:sym typeface="Roboto Slab"/>
              </a:rPr>
              <a:t> chart non viene quasi mai utilizzato perché non se ne capisce l’utilità;</a:t>
            </a:r>
          </a:p>
          <a:p>
            <a:pPr marL="457200" indent="-298450" algn="l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it-IT" sz="1100" dirty="0">
                <a:latin typeface="Roboto Slab"/>
                <a:ea typeface="Roboto Slab"/>
                <a:cs typeface="Roboto Slab"/>
                <a:sym typeface="Roboto Slab"/>
              </a:rPr>
              <a:t>La legenda del </a:t>
            </a:r>
            <a:r>
              <a:rPr lang="it-IT" sz="1100" dirty="0" err="1">
                <a:latin typeface="Roboto Slab"/>
                <a:ea typeface="Roboto Slab"/>
                <a:cs typeface="Roboto Slab"/>
                <a:sym typeface="Roboto Slab"/>
              </a:rPr>
              <a:t>bubble</a:t>
            </a:r>
            <a:r>
              <a:rPr lang="it-IT" sz="1100" dirty="0">
                <a:latin typeface="Roboto Slab"/>
                <a:ea typeface="Roboto Slab"/>
                <a:cs typeface="Roboto Slab"/>
                <a:sym typeface="Roboto Slab"/>
              </a:rPr>
              <a:t> chart non viene quasi mai notata;</a:t>
            </a:r>
          </a:p>
          <a:p>
            <a:pPr marL="457200" indent="-298450" algn="l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it-IT" sz="1100" dirty="0">
                <a:latin typeface="Roboto Slab"/>
                <a:ea typeface="Roboto Slab"/>
                <a:cs typeface="Roboto Slab"/>
                <a:sym typeface="Roboto Slab"/>
              </a:rPr>
              <a:t>Non è chiaro che la tratta è più facilmente selezionabile sul </a:t>
            </a:r>
            <a:r>
              <a:rPr lang="it-IT" sz="1100" dirty="0" err="1">
                <a:latin typeface="Roboto Slab"/>
                <a:ea typeface="Roboto Slab"/>
                <a:cs typeface="Roboto Slab"/>
                <a:sym typeface="Roboto Slab"/>
              </a:rPr>
              <a:t>bubble</a:t>
            </a:r>
            <a:r>
              <a:rPr lang="it-IT" sz="1100" dirty="0">
                <a:latin typeface="Roboto Slab"/>
                <a:ea typeface="Roboto Slab"/>
                <a:cs typeface="Roboto Slab"/>
                <a:sym typeface="Roboto Slab"/>
              </a:rPr>
              <a:t> chart, anziché sulla cartina.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C0F1423-0A4A-44C9-8656-DF4F29D3F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36" y="1108947"/>
            <a:ext cx="4111664" cy="282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0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2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UN ESEMPIO: INFOGRAFICA 4</a:t>
            </a:r>
            <a:endParaRPr dirty="0"/>
          </a:p>
        </p:txBody>
      </p:sp>
      <p:cxnSp>
        <p:nvCxnSpPr>
          <p:cNvPr id="29" name="Google Shape;394;p15">
            <a:extLst>
              <a:ext uri="{FF2B5EF4-FFF2-40B4-BE49-F238E27FC236}">
                <a16:creationId xmlns:a16="http://schemas.microsoft.com/office/drawing/2014/main" id="{B4255100-4196-744D-9DAB-B33E9AFB94B7}"/>
              </a:ext>
            </a:extLst>
          </p:cNvPr>
          <p:cNvCxnSpPr>
            <a:cxnSpLocks/>
          </p:cNvCxnSpPr>
          <p:nvPr/>
        </p:nvCxnSpPr>
        <p:spPr>
          <a:xfrm>
            <a:off x="3307222" y="1293748"/>
            <a:ext cx="284575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95;p15">
            <a:extLst>
              <a:ext uri="{FF2B5EF4-FFF2-40B4-BE49-F238E27FC236}">
                <a16:creationId xmlns:a16="http://schemas.microsoft.com/office/drawing/2014/main" id="{390BDB5A-886D-424F-8AFE-6AC4AC904D5D}"/>
              </a:ext>
            </a:extLst>
          </p:cNvPr>
          <p:cNvSpPr txBox="1">
            <a:spLocks/>
          </p:cNvSpPr>
          <p:nvPr/>
        </p:nvSpPr>
        <p:spPr>
          <a:xfrm>
            <a:off x="3557951" y="1050286"/>
            <a:ext cx="2457523" cy="30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l"/>
            <a:r>
              <a:rPr lang="it-IT" sz="1800" dirty="0"/>
              <a:t>Questionario Psicometrico</a:t>
            </a: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6355F1BD-C7BE-8545-8CA8-DC936CB46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713" y="1416150"/>
            <a:ext cx="3575288" cy="2681467"/>
          </a:xfrm>
          <a:prstGeom prst="rect">
            <a:avLst/>
          </a:prstGeom>
        </p:spPr>
      </p:pic>
      <p:pic>
        <p:nvPicPr>
          <p:cNvPr id="17" name="Immagine 1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9F21164-BFE7-0042-A3D6-88481946E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71" y="1416207"/>
            <a:ext cx="4542018" cy="26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86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2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UN ESEMPIO: INFOGRAFICA 4</a:t>
            </a:r>
            <a:endParaRPr dirty="0"/>
          </a:p>
        </p:txBody>
      </p:sp>
      <p:cxnSp>
        <p:nvCxnSpPr>
          <p:cNvPr id="29" name="Google Shape;394;p15">
            <a:extLst>
              <a:ext uri="{FF2B5EF4-FFF2-40B4-BE49-F238E27FC236}">
                <a16:creationId xmlns:a16="http://schemas.microsoft.com/office/drawing/2014/main" id="{B4255100-4196-744D-9DAB-B33E9AFB94B7}"/>
              </a:ext>
            </a:extLst>
          </p:cNvPr>
          <p:cNvCxnSpPr>
            <a:cxnSpLocks/>
          </p:cNvCxnSpPr>
          <p:nvPr/>
        </p:nvCxnSpPr>
        <p:spPr>
          <a:xfrm>
            <a:off x="645889" y="1452325"/>
            <a:ext cx="335661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95;p15">
            <a:extLst>
              <a:ext uri="{FF2B5EF4-FFF2-40B4-BE49-F238E27FC236}">
                <a16:creationId xmlns:a16="http://schemas.microsoft.com/office/drawing/2014/main" id="{390BDB5A-886D-424F-8AFE-6AC4AC904D5D}"/>
              </a:ext>
            </a:extLst>
          </p:cNvPr>
          <p:cNvSpPr txBox="1">
            <a:spLocks/>
          </p:cNvSpPr>
          <p:nvPr/>
        </p:nvSpPr>
        <p:spPr>
          <a:xfrm>
            <a:off x="582789" y="1138725"/>
            <a:ext cx="1498793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l"/>
            <a:r>
              <a:rPr lang="it-IT" sz="1800" dirty="0"/>
              <a:t>Test dell’Utente</a:t>
            </a:r>
          </a:p>
        </p:txBody>
      </p:sp>
      <p:sp>
        <p:nvSpPr>
          <p:cNvPr id="31" name="Google Shape;396;p15">
            <a:extLst>
              <a:ext uri="{FF2B5EF4-FFF2-40B4-BE49-F238E27FC236}">
                <a16:creationId xmlns:a16="http://schemas.microsoft.com/office/drawing/2014/main" id="{7F026745-5FF9-284B-84EC-E086EA2186BD}"/>
              </a:ext>
            </a:extLst>
          </p:cNvPr>
          <p:cNvSpPr txBox="1">
            <a:spLocks/>
          </p:cNvSpPr>
          <p:nvPr/>
        </p:nvSpPr>
        <p:spPr>
          <a:xfrm>
            <a:off x="645889" y="1536313"/>
            <a:ext cx="558755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l"/>
            <a:r>
              <a:rPr lang="it-IT" sz="1400" dirty="0"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Task:</a:t>
            </a:r>
          </a:p>
        </p:txBody>
      </p:sp>
      <p:sp>
        <p:nvSpPr>
          <p:cNvPr id="32" name="Google Shape;397;p15">
            <a:extLst>
              <a:ext uri="{FF2B5EF4-FFF2-40B4-BE49-F238E27FC236}">
                <a16:creationId xmlns:a16="http://schemas.microsoft.com/office/drawing/2014/main" id="{90CACF0F-0BC6-CB47-B0C9-7A88CA59D3C6}"/>
              </a:ext>
            </a:extLst>
          </p:cNvPr>
          <p:cNvSpPr txBox="1">
            <a:spLocks/>
          </p:cNvSpPr>
          <p:nvPr/>
        </p:nvSpPr>
        <p:spPr>
          <a:xfrm>
            <a:off x="620050" y="1822225"/>
            <a:ext cx="3382458" cy="150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marL="158750" algn="l">
              <a:buClr>
                <a:srgbClr val="1DCDC3"/>
              </a:buClr>
              <a:buSzPts val="1100"/>
            </a:pPr>
            <a:r>
              <a:rPr lang="it-IT" sz="1100" i="1" dirty="0">
                <a:latin typeface="Roboto Slab"/>
                <a:ea typeface="Roboto Slab"/>
                <a:cs typeface="Roboto Slab"/>
                <a:sym typeface="Roboto Slab"/>
              </a:rPr>
              <a:t>Considera il tragitto che ha come origine «Milano Centrale» e come destinazione «Napoli Centrale». Dopo aver selezionato il percorso che compie tale tragitto col ritardo mediano maggiore, qual è la stazione, all’interno di tale percorso, in cui si verifica il ritardo mediano maggiore?</a:t>
            </a: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861BB22-AE36-7E41-B886-3C8E223A7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350" y="3571445"/>
            <a:ext cx="3382458" cy="957868"/>
          </a:xfrm>
          <a:prstGeom prst="rect">
            <a:avLst/>
          </a:prstGeom>
        </p:spPr>
      </p:pic>
      <p:pic>
        <p:nvPicPr>
          <p:cNvPr id="8" name="Immagine 7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635CC53C-3523-2040-8BEB-E53939528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23270" y="702806"/>
            <a:ext cx="1674811" cy="3402650"/>
          </a:xfrm>
          <a:prstGeom prst="rect">
            <a:avLst/>
          </a:prstGeom>
        </p:spPr>
      </p:pic>
      <p:sp>
        <p:nvSpPr>
          <p:cNvPr id="12" name="Google Shape;396;p15">
            <a:extLst>
              <a:ext uri="{FF2B5EF4-FFF2-40B4-BE49-F238E27FC236}">
                <a16:creationId xmlns:a16="http://schemas.microsoft.com/office/drawing/2014/main" id="{CB675286-DC13-D44F-B1FC-584C2922FA7E}"/>
              </a:ext>
            </a:extLst>
          </p:cNvPr>
          <p:cNvSpPr txBox="1">
            <a:spLocks/>
          </p:cNvSpPr>
          <p:nvPr/>
        </p:nvSpPr>
        <p:spPr>
          <a:xfrm>
            <a:off x="4845872" y="3206439"/>
            <a:ext cx="866404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l"/>
            <a:r>
              <a:rPr lang="it-IT" sz="1400" dirty="0" err="1"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Error</a:t>
            </a:r>
            <a:r>
              <a:rPr lang="it-IT" sz="1400" dirty="0"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 rate:</a:t>
            </a:r>
          </a:p>
        </p:txBody>
      </p:sp>
      <p:sp>
        <p:nvSpPr>
          <p:cNvPr id="18" name="Google Shape;396;p15">
            <a:extLst>
              <a:ext uri="{FF2B5EF4-FFF2-40B4-BE49-F238E27FC236}">
                <a16:creationId xmlns:a16="http://schemas.microsoft.com/office/drawing/2014/main" id="{79DD9E3C-CB7F-A546-8CB3-004744018F05}"/>
              </a:ext>
            </a:extLst>
          </p:cNvPr>
          <p:cNvSpPr txBox="1">
            <a:spLocks/>
          </p:cNvSpPr>
          <p:nvPr/>
        </p:nvSpPr>
        <p:spPr>
          <a:xfrm>
            <a:off x="4845872" y="1178277"/>
            <a:ext cx="1828489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Condensed SemiBold"/>
              <a:buNone/>
              <a:defRPr sz="30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l"/>
            <a:r>
              <a:rPr lang="it-IT" sz="1400" dirty="0"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Tempo di completamento:</a:t>
            </a:r>
          </a:p>
        </p:txBody>
      </p:sp>
    </p:spTree>
    <p:extLst>
      <p:ext uri="{BB962C8B-B14F-4D97-AF65-F5344CB8AC3E}">
        <p14:creationId xmlns:p14="http://schemas.microsoft.com/office/powerpoint/2010/main" val="32189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2"/>
          <p:cNvSpPr txBox="1">
            <a:spLocks noGrp="1"/>
          </p:cNvSpPr>
          <p:nvPr>
            <p:ph type="ctrTitle" idx="9"/>
          </p:nvPr>
        </p:nvSpPr>
        <p:spPr>
          <a:xfrm>
            <a:off x="4155425" y="1272250"/>
            <a:ext cx="2737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54132"/>
                </a:solidFill>
              </a:rPr>
              <a:t>INDICE</a:t>
            </a:r>
            <a:endParaRPr dirty="0">
              <a:solidFill>
                <a:srgbClr val="F54132"/>
              </a:solidFill>
            </a:endParaRPr>
          </a:p>
        </p:txBody>
      </p:sp>
      <p:sp>
        <p:nvSpPr>
          <p:cNvPr id="348" name="Google Shape;348;p12"/>
          <p:cNvSpPr txBox="1">
            <a:spLocks noGrp="1"/>
          </p:cNvSpPr>
          <p:nvPr>
            <p:ph type="ctrTitle"/>
          </p:nvPr>
        </p:nvSpPr>
        <p:spPr>
          <a:xfrm>
            <a:off x="4155425" y="20543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INTRODUZIONE</a:t>
            </a:r>
            <a:endParaRPr dirty="0"/>
          </a:p>
        </p:txBody>
      </p:sp>
      <p:sp>
        <p:nvSpPr>
          <p:cNvPr id="349" name="Google Shape;349;p12"/>
          <p:cNvSpPr txBox="1">
            <a:spLocks noGrp="1"/>
          </p:cNvSpPr>
          <p:nvPr>
            <p:ph type="title" idx="2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Barlow Condensed"/>
                <a:ea typeface="Barlow Condensed"/>
                <a:cs typeface="Barlow Condensed"/>
                <a:sym typeface="Barlow Condensed"/>
              </a:rPr>
              <a:t>01</a:t>
            </a:r>
            <a:endParaRPr dirty="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50" name="Google Shape;350;p12"/>
          <p:cNvSpPr txBox="1">
            <a:spLocks noGrp="1"/>
          </p:cNvSpPr>
          <p:nvPr>
            <p:ph type="ctrTitle" idx="3"/>
          </p:nvPr>
        </p:nvSpPr>
        <p:spPr>
          <a:xfrm>
            <a:off x="4155425" y="27195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 MANAGEMENT</a:t>
            </a:r>
            <a:endParaRPr dirty="0"/>
          </a:p>
        </p:txBody>
      </p:sp>
      <p:sp>
        <p:nvSpPr>
          <p:cNvPr id="351" name="Google Shape;351;p12"/>
          <p:cNvSpPr txBox="1">
            <a:spLocks noGrp="1"/>
          </p:cNvSpPr>
          <p:nvPr>
            <p:ph type="ctrTitle" idx="5"/>
          </p:nvPr>
        </p:nvSpPr>
        <p:spPr>
          <a:xfrm>
            <a:off x="4155425" y="33848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 VISUALIZATION</a:t>
            </a:r>
            <a:endParaRPr dirty="0"/>
          </a:p>
        </p:txBody>
      </p:sp>
      <p:sp>
        <p:nvSpPr>
          <p:cNvPr id="352" name="Google Shape;352;p12"/>
          <p:cNvSpPr txBox="1">
            <a:spLocks noGrp="1"/>
          </p:cNvSpPr>
          <p:nvPr>
            <p:ph type="title" idx="4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rlow Condensed"/>
                <a:ea typeface="Barlow Condensed"/>
                <a:cs typeface="Barlow Condensed"/>
                <a:sym typeface="Barlow Condensed"/>
              </a:rPr>
              <a:t>02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53" name="Google Shape;353;p12"/>
          <p:cNvSpPr txBox="1">
            <a:spLocks noGrp="1"/>
          </p:cNvSpPr>
          <p:nvPr>
            <p:ph type="title" idx="6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Barlow Condensed"/>
                <a:ea typeface="Barlow Condensed"/>
                <a:cs typeface="Barlow Condensed"/>
                <a:sym typeface="Barlow Condensed"/>
              </a:rPr>
              <a:t>03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54" name="Google Shape;354;p12"/>
          <p:cNvSpPr txBox="1">
            <a:spLocks noGrp="1"/>
          </p:cNvSpPr>
          <p:nvPr>
            <p:ph type="ctrTitle" idx="7"/>
          </p:nvPr>
        </p:nvSpPr>
        <p:spPr>
          <a:xfrm>
            <a:off x="4155425" y="40500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CONCLUSIONI</a:t>
            </a:r>
            <a:endParaRPr dirty="0"/>
          </a:p>
        </p:txBody>
      </p:sp>
      <p:sp>
        <p:nvSpPr>
          <p:cNvPr id="355" name="Google Shape;355;p12"/>
          <p:cNvSpPr txBox="1">
            <a:spLocks noGrp="1"/>
          </p:cNvSpPr>
          <p:nvPr>
            <p:ph type="title" idx="8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Barlow Condensed"/>
                <a:ea typeface="Barlow Condensed"/>
                <a:cs typeface="Barlow Condensed"/>
                <a:sym typeface="Barlow Condensed"/>
              </a:rPr>
              <a:t>04</a:t>
            </a:r>
            <a:endParaRPr dirty="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3"/>
          <p:cNvSpPr txBox="1">
            <a:spLocks noGrp="1"/>
          </p:cNvSpPr>
          <p:nvPr>
            <p:ph type="ctrTitle"/>
          </p:nvPr>
        </p:nvSpPr>
        <p:spPr>
          <a:xfrm>
            <a:off x="4880618" y="2130465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CONCLUSIONI</a:t>
            </a:r>
            <a:endParaRPr dirty="0"/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1"/>
          </p:nvPr>
        </p:nvSpPr>
        <p:spPr>
          <a:xfrm>
            <a:off x="1239141" y="2837329"/>
            <a:ext cx="5605412" cy="1674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it-IT" dirty="0"/>
              <a:t>Ritardi mediani minori delle aspettative  (Sole 24 Ore)</a:t>
            </a:r>
            <a:endParaRPr lang="it-IT" dirty="0"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it-IT" dirty="0"/>
              <a:t>Scalare il lavoro compiuto su un arco temporale maggiore</a:t>
            </a:r>
            <a:endParaRPr lang="it-IT" dirty="0">
              <a:latin typeface="Roboto Slab"/>
              <a:ea typeface="Roboto Slab"/>
              <a:cs typeface="Roboto Slab"/>
              <a:sym typeface="Roboto Slab"/>
            </a:endParaRPr>
          </a:p>
          <a:p>
            <a:pPr indent="-298450"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it-IT" dirty="0"/>
              <a:t>Migliorare il servizio (individuazione punti strategici)</a:t>
            </a:r>
            <a:endParaRPr lang="it-IT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1328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4"/>
          <p:cNvSpPr txBox="1">
            <a:spLocks noGrp="1"/>
          </p:cNvSpPr>
          <p:nvPr>
            <p:ph type="ctrTitle"/>
          </p:nvPr>
        </p:nvSpPr>
        <p:spPr>
          <a:xfrm>
            <a:off x="1795512" y="1545452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 dirty="0"/>
              <a:t>GRAZIE PER L’ATTENZIONE</a:t>
            </a:r>
            <a:endParaRPr sz="5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86483AA-6776-8D4C-AFD3-6BE0A7847976}"/>
              </a:ext>
            </a:extLst>
          </p:cNvPr>
          <p:cNvSpPr/>
          <p:nvPr/>
        </p:nvSpPr>
        <p:spPr>
          <a:xfrm>
            <a:off x="631412" y="3458132"/>
            <a:ext cx="1940740" cy="677677"/>
          </a:xfrm>
          <a:prstGeom prst="roundRect">
            <a:avLst/>
          </a:prstGeom>
          <a:solidFill>
            <a:srgbClr val="008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9A06DC-5086-BE4D-9A79-129D29415303}"/>
              </a:ext>
            </a:extLst>
          </p:cNvPr>
          <p:cNvSpPr txBox="1"/>
          <p:nvPr/>
        </p:nvSpPr>
        <p:spPr>
          <a:xfrm>
            <a:off x="675238" y="3629323"/>
            <a:ext cx="1853087" cy="276999"/>
          </a:xfrm>
          <a:prstGeom prst="rect">
            <a:avLst/>
          </a:prstGeom>
          <a:solidFill>
            <a:srgbClr val="008F00"/>
          </a:solidFill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tx1"/>
                </a:solidFill>
              </a:rPr>
              <a:t>Zone: [“Gennaio_2019“]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46E56579-65B0-DE47-9C9B-DCC73F1D6A1B}"/>
              </a:ext>
            </a:extLst>
          </p:cNvPr>
          <p:cNvSpPr/>
          <p:nvPr/>
        </p:nvSpPr>
        <p:spPr>
          <a:xfrm>
            <a:off x="3716037" y="3458132"/>
            <a:ext cx="1940740" cy="677677"/>
          </a:xfrm>
          <a:prstGeom prst="roundRect">
            <a:avLst/>
          </a:prstGeom>
          <a:solidFill>
            <a:srgbClr val="008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A75A79-FA12-1140-8AF7-E740611A655C}"/>
              </a:ext>
            </a:extLst>
          </p:cNvPr>
          <p:cNvSpPr txBox="1"/>
          <p:nvPr/>
        </p:nvSpPr>
        <p:spPr>
          <a:xfrm>
            <a:off x="3759863" y="3624053"/>
            <a:ext cx="1853088" cy="461665"/>
          </a:xfrm>
          <a:prstGeom prst="rect">
            <a:avLst/>
          </a:prstGeom>
          <a:solidFill>
            <a:srgbClr val="008F00"/>
          </a:solidFill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tx1"/>
                </a:solidFill>
              </a:rPr>
              <a:t>Zone: [“Febbraio_2019“]</a:t>
            </a:r>
          </a:p>
          <a:p>
            <a:endParaRPr lang="it-IT" sz="1200" dirty="0">
              <a:solidFill>
                <a:schemeClr val="tx1"/>
              </a:solidFill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CB720F3-AF0A-9742-A602-D95380E0EA80}"/>
              </a:ext>
            </a:extLst>
          </p:cNvPr>
          <p:cNvSpPr/>
          <p:nvPr/>
        </p:nvSpPr>
        <p:spPr>
          <a:xfrm>
            <a:off x="1247708" y="3082062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tx1"/>
                </a:solidFill>
              </a:rPr>
              <a:t>Shard</a:t>
            </a:r>
            <a:r>
              <a:rPr lang="it-IT" dirty="0">
                <a:solidFill>
                  <a:schemeClr val="tx1"/>
                </a:solidFill>
              </a:rPr>
              <a:t> 1</a:t>
            </a:r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DD04E1F0-B8AD-E14C-A8F1-BB05843437C1}"/>
              </a:ext>
            </a:extLst>
          </p:cNvPr>
          <p:cNvSpPr/>
          <p:nvPr/>
        </p:nvSpPr>
        <p:spPr>
          <a:xfrm>
            <a:off x="4319124" y="3080412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tx1"/>
                </a:solidFill>
              </a:rPr>
              <a:t>Shard</a:t>
            </a:r>
            <a:r>
              <a:rPr lang="it-IT" dirty="0">
                <a:solidFill>
                  <a:schemeClr val="tx1"/>
                </a:solidFill>
              </a:rPr>
              <a:t> 2</a:t>
            </a:r>
            <a:endParaRPr lang="it-IT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14AB22EE-1EF3-4846-9493-E70B9D62435F}"/>
              </a:ext>
            </a:extLst>
          </p:cNvPr>
          <p:cNvSpPr/>
          <p:nvPr/>
        </p:nvSpPr>
        <p:spPr>
          <a:xfrm>
            <a:off x="6862748" y="3458132"/>
            <a:ext cx="1940740" cy="677677"/>
          </a:xfrm>
          <a:prstGeom prst="roundRect">
            <a:avLst/>
          </a:prstGeom>
          <a:solidFill>
            <a:srgbClr val="008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1568AE-2A90-8541-BC27-F419E9463F40}"/>
              </a:ext>
            </a:extLst>
          </p:cNvPr>
          <p:cNvSpPr txBox="1"/>
          <p:nvPr/>
        </p:nvSpPr>
        <p:spPr>
          <a:xfrm>
            <a:off x="6973423" y="3629323"/>
            <a:ext cx="1719389" cy="461665"/>
          </a:xfrm>
          <a:prstGeom prst="rect">
            <a:avLst/>
          </a:prstGeom>
          <a:solidFill>
            <a:srgbClr val="008F00"/>
          </a:solidFill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tx1"/>
                </a:solidFill>
              </a:rPr>
              <a:t>Zone: [“Marzo_2019“]</a:t>
            </a:r>
          </a:p>
          <a:p>
            <a:endParaRPr lang="it-IT" sz="1200" dirty="0">
              <a:solidFill>
                <a:schemeClr val="tx1"/>
              </a:solidFill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71D8E49-82A7-0B48-BEC0-DE3A12E0DCAC}"/>
              </a:ext>
            </a:extLst>
          </p:cNvPr>
          <p:cNvSpPr/>
          <p:nvPr/>
        </p:nvSpPr>
        <p:spPr>
          <a:xfrm>
            <a:off x="7471223" y="3082061"/>
            <a:ext cx="811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solidFill>
                  <a:schemeClr val="tx1"/>
                </a:solidFill>
              </a:rPr>
              <a:t>Shard</a:t>
            </a:r>
            <a:r>
              <a:rPr lang="it-IT" dirty="0">
                <a:solidFill>
                  <a:schemeClr val="tx1"/>
                </a:solidFill>
              </a:rPr>
              <a:t> 3</a:t>
            </a:r>
            <a:endParaRPr lang="it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BF7EEC22-95CA-984D-91E2-C5AF3B79A702}"/>
              </a:ext>
            </a:extLst>
          </p:cNvPr>
          <p:cNvSpPr/>
          <p:nvPr/>
        </p:nvSpPr>
        <p:spPr>
          <a:xfrm>
            <a:off x="192239" y="1273676"/>
            <a:ext cx="1467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{ X : 20190103 }</a:t>
            </a:r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FC61487C-D96A-9E4F-B64B-450127BBBD5E}"/>
              </a:ext>
            </a:extLst>
          </p:cNvPr>
          <p:cNvSpPr/>
          <p:nvPr/>
        </p:nvSpPr>
        <p:spPr>
          <a:xfrm>
            <a:off x="3199435" y="1286255"/>
            <a:ext cx="1467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{ X : 20190212 }</a:t>
            </a:r>
            <a:endParaRPr lang="it-IT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DFCC2D2F-0FC6-A04C-8B1C-74AA0AC0C9AA}"/>
              </a:ext>
            </a:extLst>
          </p:cNvPr>
          <p:cNvSpPr/>
          <p:nvPr/>
        </p:nvSpPr>
        <p:spPr>
          <a:xfrm>
            <a:off x="4791147" y="1283326"/>
            <a:ext cx="1467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{ X : 20190228 }</a:t>
            </a:r>
            <a:endParaRPr lang="it-IT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680EA068-5D11-534A-8A6C-02EBD68F0480}"/>
              </a:ext>
            </a:extLst>
          </p:cNvPr>
          <p:cNvSpPr/>
          <p:nvPr/>
        </p:nvSpPr>
        <p:spPr>
          <a:xfrm>
            <a:off x="7146585" y="1283326"/>
            <a:ext cx="1467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{ X : 20190303 }</a:t>
            </a:r>
            <a:endParaRPr lang="it-IT" dirty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9D67254-DC5A-6A44-8B40-5F6D2C6A0D40}"/>
              </a:ext>
            </a:extLst>
          </p:cNvPr>
          <p:cNvSpPr/>
          <p:nvPr/>
        </p:nvSpPr>
        <p:spPr>
          <a:xfrm>
            <a:off x="1653429" y="1273677"/>
            <a:ext cx="1467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{ X : 20190126 }</a:t>
            </a:r>
            <a:endParaRPr lang="it-IT" dirty="0"/>
          </a:p>
        </p:txBody>
      </p:sp>
      <p:cxnSp>
        <p:nvCxnSpPr>
          <p:cNvPr id="23" name="Connettore 4 22">
            <a:extLst>
              <a:ext uri="{FF2B5EF4-FFF2-40B4-BE49-F238E27FC236}">
                <a16:creationId xmlns:a16="http://schemas.microsoft.com/office/drawing/2014/main" id="{DD0DC3FF-8754-EC4E-9CAD-9FA81E5F818F}"/>
              </a:ext>
            </a:extLst>
          </p:cNvPr>
          <p:cNvCxnSpPr>
            <a:stCxn id="17" idx="2"/>
            <a:endCxn id="12" idx="0"/>
          </p:cNvCxnSpPr>
          <p:nvPr/>
        </p:nvCxnSpPr>
        <p:spPr>
          <a:xfrm rot="16200000" flipH="1">
            <a:off x="539297" y="1967929"/>
            <a:ext cx="1500609" cy="72765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4 24">
            <a:extLst>
              <a:ext uri="{FF2B5EF4-FFF2-40B4-BE49-F238E27FC236}">
                <a16:creationId xmlns:a16="http://schemas.microsoft.com/office/drawing/2014/main" id="{74708E09-9564-2F48-8248-419C2FCD029B}"/>
              </a:ext>
            </a:extLst>
          </p:cNvPr>
          <p:cNvCxnSpPr>
            <a:cxnSpLocks/>
            <a:stCxn id="21" idx="2"/>
            <a:endCxn id="12" idx="0"/>
          </p:cNvCxnSpPr>
          <p:nvPr/>
        </p:nvCxnSpPr>
        <p:spPr>
          <a:xfrm rot="5400000">
            <a:off x="1269892" y="1964991"/>
            <a:ext cx="1500608" cy="73353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4 26">
            <a:extLst>
              <a:ext uri="{FF2B5EF4-FFF2-40B4-BE49-F238E27FC236}">
                <a16:creationId xmlns:a16="http://schemas.microsoft.com/office/drawing/2014/main" id="{02E42DF1-CCDC-0644-A29F-EDD71A49ABBF}"/>
              </a:ext>
            </a:extLst>
          </p:cNvPr>
          <p:cNvCxnSpPr>
            <a:stCxn id="18" idx="2"/>
            <a:endCxn id="13" idx="0"/>
          </p:cNvCxnSpPr>
          <p:nvPr/>
        </p:nvCxnSpPr>
        <p:spPr>
          <a:xfrm rot="16200000" flipH="1">
            <a:off x="3585717" y="1941284"/>
            <a:ext cx="1486380" cy="791876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4 28">
            <a:extLst>
              <a:ext uri="{FF2B5EF4-FFF2-40B4-BE49-F238E27FC236}">
                <a16:creationId xmlns:a16="http://schemas.microsoft.com/office/drawing/2014/main" id="{B3D6F218-85CD-B749-A6B9-A818B8572E28}"/>
              </a:ext>
            </a:extLst>
          </p:cNvPr>
          <p:cNvCxnSpPr>
            <a:stCxn id="19" idx="2"/>
            <a:endCxn id="13" idx="0"/>
          </p:cNvCxnSpPr>
          <p:nvPr/>
        </p:nvCxnSpPr>
        <p:spPr>
          <a:xfrm rot="5400000">
            <a:off x="4380109" y="1935839"/>
            <a:ext cx="1489309" cy="799836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4 32">
            <a:extLst>
              <a:ext uri="{FF2B5EF4-FFF2-40B4-BE49-F238E27FC236}">
                <a16:creationId xmlns:a16="http://schemas.microsoft.com/office/drawing/2014/main" id="{AAE3B31C-53A8-3C43-A7DB-DD4E8B229169}"/>
              </a:ext>
            </a:extLst>
          </p:cNvPr>
          <p:cNvCxnSpPr>
            <a:stCxn id="20" idx="2"/>
            <a:endCxn id="16" idx="0"/>
          </p:cNvCxnSpPr>
          <p:nvPr/>
        </p:nvCxnSpPr>
        <p:spPr>
          <a:xfrm rot="5400000">
            <a:off x="7133053" y="2334995"/>
            <a:ext cx="1490958" cy="31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CE849B73-F254-F94D-885C-1561D8EE2A06}"/>
              </a:ext>
            </a:extLst>
          </p:cNvPr>
          <p:cNvSpPr/>
          <p:nvPr/>
        </p:nvSpPr>
        <p:spPr>
          <a:xfrm>
            <a:off x="3006987" y="155427"/>
            <a:ext cx="3568320" cy="852264"/>
          </a:xfrm>
          <a:prstGeom prst="roundRect">
            <a:avLst/>
          </a:prstGeom>
          <a:solidFill>
            <a:schemeClr val="accent1">
              <a:alpha val="32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CCF68BD0-EF39-3B43-B08E-3E2ABE44CCA6}"/>
              </a:ext>
            </a:extLst>
          </p:cNvPr>
          <p:cNvSpPr/>
          <p:nvPr/>
        </p:nvSpPr>
        <p:spPr>
          <a:xfrm>
            <a:off x="3148499" y="203565"/>
            <a:ext cx="33249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“Gennaio_2019“: 20190101 - 20190131</a:t>
            </a:r>
            <a:endParaRPr lang="it-IT" dirty="0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063BA7C2-4D48-E54B-9EDB-BE78C9ED1FF0}"/>
              </a:ext>
            </a:extLst>
          </p:cNvPr>
          <p:cNvSpPr/>
          <p:nvPr/>
        </p:nvSpPr>
        <p:spPr>
          <a:xfrm>
            <a:off x="3148497" y="631084"/>
            <a:ext cx="31454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“Marzo_2019“: 20190301 - 20190331</a:t>
            </a:r>
            <a:endParaRPr lang="it-IT" dirty="0"/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C0E37FA2-45DA-AF41-AA46-29960A715A92}"/>
              </a:ext>
            </a:extLst>
          </p:cNvPr>
          <p:cNvSpPr/>
          <p:nvPr/>
        </p:nvSpPr>
        <p:spPr>
          <a:xfrm>
            <a:off x="3148498" y="416581"/>
            <a:ext cx="3353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“Febbraio_2019“: 20190201 - 20190128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4427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3"/>
          <p:cNvSpPr txBox="1">
            <a:spLocks noGrp="1"/>
          </p:cNvSpPr>
          <p:nvPr>
            <p:ph type="ctrTitle"/>
          </p:nvPr>
        </p:nvSpPr>
        <p:spPr>
          <a:xfrm>
            <a:off x="5205357" y="2130466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INTRODUZIONE</a:t>
            </a:r>
            <a:endParaRPr dirty="0"/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1"/>
          </p:nvPr>
        </p:nvSpPr>
        <p:spPr>
          <a:xfrm>
            <a:off x="1497495" y="2708266"/>
            <a:ext cx="4545495" cy="15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Considerata l’enorme quantità di persone che tutti i giorni utilizzano i mezzi pubblici per i propri spostamenti, i ritardi dei suddetti possono costituire un grosso problema.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Nel nostro progetto, abbiamo deciso di focalizzare la nostra attenzione sui ritardi compiuti dai treni sulla rete ferroviaria italiana.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1B653A-5AC8-FB46-9556-5A88AB0EF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512" y="1545452"/>
            <a:ext cx="5553000" cy="2052600"/>
          </a:xfrm>
        </p:spPr>
        <p:txBody>
          <a:bodyPr/>
          <a:lstStyle/>
          <a:p>
            <a:r>
              <a:rPr lang="it-IT" sz="4800" dirty="0"/>
              <a:t>DATA </a:t>
            </a:r>
            <a:br>
              <a:rPr lang="it-IT" sz="4800" dirty="0"/>
            </a:br>
            <a:r>
              <a:rPr lang="it-IT" sz="4800" dirty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1776096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9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VIAGGIATRENO - TRENITALIA</a:t>
            </a:r>
            <a:endParaRPr dirty="0"/>
          </a:p>
        </p:txBody>
      </p:sp>
      <p:pic>
        <p:nvPicPr>
          <p:cNvPr id="3" name="Immagine 2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F43A0DF7-2676-6C4A-A526-09C49FFD8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001" y="1128546"/>
            <a:ext cx="4603997" cy="315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06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4"/>
          <p:cNvSpPr txBox="1">
            <a:spLocks noGrp="1"/>
          </p:cNvSpPr>
          <p:nvPr>
            <p:ph type="ctrTitle"/>
          </p:nvPr>
        </p:nvSpPr>
        <p:spPr>
          <a:xfrm>
            <a:off x="4572001" y="468450"/>
            <a:ext cx="3789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STAZIONI.CSV</a:t>
            </a:r>
            <a:endParaRPr dirty="0"/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104037" y="468450"/>
            <a:ext cx="3051030" cy="4206676"/>
            <a:chOff x="2772462" y="468450"/>
            <a:chExt cx="3051030" cy="4206676"/>
          </a:xfrm>
        </p:grpSpPr>
        <p:cxnSp>
          <p:nvCxnSpPr>
            <p:cNvPr id="368" name="Google Shape;368;p14"/>
            <p:cNvCxnSpPr/>
            <p:nvPr/>
          </p:nvCxnSpPr>
          <p:spPr>
            <a:xfrm>
              <a:off x="4492801" y="4117775"/>
              <a:ext cx="449700" cy="0"/>
            </a:xfrm>
            <a:prstGeom prst="straightConnector1">
              <a:avLst/>
            </a:prstGeom>
            <a:noFill/>
            <a:ln w="19050" cap="flat" cmpd="sng">
              <a:solidFill>
                <a:srgbClr val="1DCDC3"/>
              </a:solidFill>
              <a:prstDash val="solid"/>
              <a:round/>
              <a:headEnd type="oval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369" name="Google Shape;369;p14"/>
            <p:cNvCxnSpPr/>
            <p:nvPr/>
          </p:nvCxnSpPr>
          <p:spPr>
            <a:xfrm>
              <a:off x="3642651" y="3087200"/>
              <a:ext cx="449700" cy="0"/>
            </a:xfrm>
            <a:prstGeom prst="straightConnector1">
              <a:avLst/>
            </a:prstGeom>
            <a:noFill/>
            <a:ln w="19050" cap="flat" cmpd="sng">
              <a:solidFill>
                <a:srgbClr val="1DCDC3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370" name="Google Shape;370;p14"/>
            <p:cNvCxnSpPr/>
            <p:nvPr/>
          </p:nvCxnSpPr>
          <p:spPr>
            <a:xfrm>
              <a:off x="4492801" y="2066725"/>
              <a:ext cx="449700" cy="0"/>
            </a:xfrm>
            <a:prstGeom prst="straightConnector1">
              <a:avLst/>
            </a:prstGeom>
            <a:noFill/>
            <a:ln w="19050" cap="flat" cmpd="sng">
              <a:solidFill>
                <a:srgbClr val="1DCDC3"/>
              </a:solidFill>
              <a:prstDash val="solid"/>
              <a:round/>
              <a:headEnd type="oval" w="med" len="med"/>
              <a:tailEnd type="non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371" name="Google Shape;371;p14"/>
            <p:cNvCxnSpPr>
              <a:stCxn id="372" idx="3"/>
            </p:cNvCxnSpPr>
            <p:nvPr/>
          </p:nvCxnSpPr>
          <p:spPr>
            <a:xfrm>
              <a:off x="3642651" y="1036150"/>
              <a:ext cx="449700" cy="0"/>
            </a:xfrm>
            <a:prstGeom prst="straightConnector1">
              <a:avLst/>
            </a:prstGeom>
            <a:noFill/>
            <a:ln w="19050" cap="flat" cmpd="sng">
              <a:solidFill>
                <a:srgbClr val="1DCDC3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373" name="Google Shape;373;p14"/>
            <p:cNvSpPr/>
            <p:nvPr/>
          </p:nvSpPr>
          <p:spPr>
            <a:xfrm>
              <a:off x="2772462" y="468450"/>
              <a:ext cx="3051030" cy="4206676"/>
            </a:xfrm>
            <a:custGeom>
              <a:avLst/>
              <a:gdLst/>
              <a:ahLst/>
              <a:cxnLst/>
              <a:rect l="l" t="t" r="r" b="b"/>
              <a:pathLst>
                <a:path w="123536" h="170328" extrusionOk="0">
                  <a:moveTo>
                    <a:pt x="23585" y="1"/>
                  </a:moveTo>
                  <a:cubicBezTo>
                    <a:pt x="10527" y="1"/>
                    <a:pt x="1" y="10552"/>
                    <a:pt x="1" y="23610"/>
                  </a:cubicBezTo>
                  <a:cubicBezTo>
                    <a:pt x="1" y="36642"/>
                    <a:pt x="10527" y="47294"/>
                    <a:pt x="23585" y="47294"/>
                  </a:cubicBezTo>
                  <a:lnTo>
                    <a:pt x="99826" y="47294"/>
                  </a:lnTo>
                  <a:cubicBezTo>
                    <a:pt x="109425" y="47294"/>
                    <a:pt x="117269" y="55038"/>
                    <a:pt x="117269" y="64637"/>
                  </a:cubicBezTo>
                  <a:cubicBezTo>
                    <a:pt x="117269" y="74237"/>
                    <a:pt x="109425" y="81981"/>
                    <a:pt x="99926" y="81981"/>
                  </a:cubicBezTo>
                  <a:lnTo>
                    <a:pt x="23585" y="81981"/>
                  </a:lnTo>
                  <a:cubicBezTo>
                    <a:pt x="10527" y="81981"/>
                    <a:pt x="1" y="92633"/>
                    <a:pt x="1" y="105690"/>
                  </a:cubicBezTo>
                  <a:cubicBezTo>
                    <a:pt x="1" y="118723"/>
                    <a:pt x="10527" y="129274"/>
                    <a:pt x="23585" y="129274"/>
                  </a:cubicBezTo>
                  <a:lnTo>
                    <a:pt x="99826" y="129274"/>
                  </a:lnTo>
                  <a:cubicBezTo>
                    <a:pt x="109425" y="129274"/>
                    <a:pt x="117269" y="137119"/>
                    <a:pt x="117269" y="146718"/>
                  </a:cubicBezTo>
                  <a:cubicBezTo>
                    <a:pt x="117269" y="156317"/>
                    <a:pt x="109425" y="164062"/>
                    <a:pt x="99926" y="164062"/>
                  </a:cubicBezTo>
                  <a:cubicBezTo>
                    <a:pt x="98146" y="164062"/>
                    <a:pt x="96793" y="165515"/>
                    <a:pt x="96793" y="167194"/>
                  </a:cubicBezTo>
                  <a:cubicBezTo>
                    <a:pt x="96793" y="168974"/>
                    <a:pt x="98146" y="170327"/>
                    <a:pt x="99926" y="170327"/>
                  </a:cubicBezTo>
                  <a:cubicBezTo>
                    <a:pt x="112883" y="170327"/>
                    <a:pt x="123535" y="159776"/>
                    <a:pt x="123535" y="146718"/>
                  </a:cubicBezTo>
                  <a:cubicBezTo>
                    <a:pt x="123535" y="133660"/>
                    <a:pt x="112883" y="123009"/>
                    <a:pt x="99826" y="123009"/>
                  </a:cubicBezTo>
                  <a:lnTo>
                    <a:pt x="23585" y="123009"/>
                  </a:lnTo>
                  <a:cubicBezTo>
                    <a:pt x="13986" y="123009"/>
                    <a:pt x="6266" y="115289"/>
                    <a:pt x="6266" y="105690"/>
                  </a:cubicBezTo>
                  <a:cubicBezTo>
                    <a:pt x="6266" y="96066"/>
                    <a:pt x="13986" y="88247"/>
                    <a:pt x="23585" y="88247"/>
                  </a:cubicBezTo>
                  <a:lnTo>
                    <a:pt x="99926" y="88247"/>
                  </a:lnTo>
                  <a:cubicBezTo>
                    <a:pt x="112883" y="88247"/>
                    <a:pt x="123535" y="77695"/>
                    <a:pt x="123535" y="64637"/>
                  </a:cubicBezTo>
                  <a:cubicBezTo>
                    <a:pt x="123535" y="51580"/>
                    <a:pt x="112883" y="41028"/>
                    <a:pt x="99826" y="41028"/>
                  </a:cubicBezTo>
                  <a:lnTo>
                    <a:pt x="23585" y="41028"/>
                  </a:lnTo>
                  <a:cubicBezTo>
                    <a:pt x="13986" y="41028"/>
                    <a:pt x="6266" y="33209"/>
                    <a:pt x="6266" y="23610"/>
                  </a:cubicBezTo>
                  <a:cubicBezTo>
                    <a:pt x="6266" y="13986"/>
                    <a:pt x="13986" y="6266"/>
                    <a:pt x="23585" y="6266"/>
                  </a:cubicBezTo>
                  <a:lnTo>
                    <a:pt x="42181" y="6266"/>
                  </a:lnTo>
                  <a:cubicBezTo>
                    <a:pt x="43961" y="6266"/>
                    <a:pt x="45314" y="4813"/>
                    <a:pt x="45314" y="3133"/>
                  </a:cubicBezTo>
                  <a:cubicBezTo>
                    <a:pt x="45314" y="1354"/>
                    <a:pt x="43961" y="1"/>
                    <a:pt x="42181" y="1"/>
                  </a:cubicBez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2887250" y="580000"/>
              <a:ext cx="912300" cy="912300"/>
            </a:xfrm>
            <a:prstGeom prst="ellipse">
              <a:avLst/>
            </a:pr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4785602" y="1610567"/>
              <a:ext cx="912300" cy="912300"/>
            </a:xfrm>
            <a:prstGeom prst="ellipse">
              <a:avLst/>
            </a:pr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2887250" y="2628386"/>
              <a:ext cx="912300" cy="912300"/>
            </a:xfrm>
            <a:prstGeom prst="ellipse">
              <a:avLst/>
            </a:pr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4785602" y="3639878"/>
              <a:ext cx="912300" cy="912300"/>
            </a:xfrm>
            <a:prstGeom prst="ellipse">
              <a:avLst/>
            </a:pr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3003800" y="696550"/>
              <a:ext cx="679200" cy="679200"/>
            </a:xfrm>
            <a:prstGeom prst="ellipse">
              <a:avLst/>
            </a:pr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4902150" y="3756437"/>
              <a:ext cx="679200" cy="679200"/>
            </a:xfrm>
            <a:prstGeom prst="ellipse">
              <a:avLst/>
            </a:pr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902162" y="1727113"/>
              <a:ext cx="679200" cy="679200"/>
            </a:xfrm>
            <a:prstGeom prst="ellipse">
              <a:avLst/>
            </a:pr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3003800" y="2744925"/>
              <a:ext cx="679200" cy="679200"/>
            </a:xfrm>
            <a:prstGeom prst="ellipse">
              <a:avLst/>
            </a:prstGeom>
            <a:solidFill>
              <a:srgbClr val="FF823B"/>
            </a:solidFill>
            <a:ln>
              <a:noFill/>
            </a:ln>
            <a:effectLst>
              <a:outerShdw blurRad="57150" dist="19050" dir="5400000" algn="bl" rotWithShape="0">
                <a:srgbClr val="0C2E3A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" name="Google Shape;372;p14"/>
          <p:cNvSpPr txBox="1">
            <a:spLocks noGrp="1"/>
          </p:cNvSpPr>
          <p:nvPr>
            <p:ph type="ctrTitle"/>
          </p:nvPr>
        </p:nvSpPr>
        <p:spPr>
          <a:xfrm>
            <a:off x="3375726" y="747250"/>
            <a:ext cx="59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2" name="Google Shape;382;p14"/>
          <p:cNvSpPr txBox="1">
            <a:spLocks noGrp="1"/>
          </p:cNvSpPr>
          <p:nvPr>
            <p:ph type="ctrTitle"/>
          </p:nvPr>
        </p:nvSpPr>
        <p:spPr>
          <a:xfrm>
            <a:off x="5274076" y="1777825"/>
            <a:ext cx="59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3" name="Google Shape;383;p14"/>
          <p:cNvSpPr txBox="1">
            <a:spLocks noGrp="1"/>
          </p:cNvSpPr>
          <p:nvPr>
            <p:ph type="ctrTitle"/>
          </p:nvPr>
        </p:nvSpPr>
        <p:spPr>
          <a:xfrm>
            <a:off x="3375726" y="2795625"/>
            <a:ext cx="59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4" name="Google Shape;384;p14"/>
          <p:cNvSpPr txBox="1">
            <a:spLocks noGrp="1"/>
          </p:cNvSpPr>
          <p:nvPr>
            <p:ph type="ctrTitle"/>
          </p:nvPr>
        </p:nvSpPr>
        <p:spPr>
          <a:xfrm>
            <a:off x="5274076" y="3807125"/>
            <a:ext cx="598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04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5" name="Google Shape;385;p14"/>
          <p:cNvSpPr txBox="1">
            <a:spLocks noGrp="1"/>
          </p:cNvSpPr>
          <p:nvPr>
            <p:ph type="subTitle" idx="4294967295"/>
          </p:nvPr>
        </p:nvSpPr>
        <p:spPr>
          <a:xfrm>
            <a:off x="4544775" y="747250"/>
            <a:ext cx="172508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dirty="0">
                <a:solidFill>
                  <a:srgbClr val="1DCDC3"/>
                </a:solidFill>
              </a:rPr>
              <a:t>API viaggiatreno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 dirty="0"/>
              <a:t>Codice identificativo, nome stazione e regione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it-IT" sz="1000" dirty="0"/>
          </a:p>
        </p:txBody>
      </p:sp>
      <p:sp>
        <p:nvSpPr>
          <p:cNvPr id="386" name="Google Shape;386;p14"/>
          <p:cNvSpPr txBox="1">
            <a:spLocks noGrp="1"/>
          </p:cNvSpPr>
          <p:nvPr>
            <p:ph type="subTitle" idx="4294967295"/>
          </p:nvPr>
        </p:nvSpPr>
        <p:spPr>
          <a:xfrm>
            <a:off x="2910343" y="1777825"/>
            <a:ext cx="1793257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1DCDC3"/>
                </a:solidFill>
              </a:rPr>
              <a:t>ISTAT e OpeenStreetMap</a:t>
            </a:r>
            <a:br>
              <a:rPr lang="es" sz="1000" dirty="0"/>
            </a:br>
            <a:r>
              <a:rPr lang="es" sz="1000" dirty="0"/>
              <a:t>Comune e provincia</a:t>
            </a:r>
            <a:endParaRPr sz="1000"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387" name="Google Shape;387;p14"/>
          <p:cNvSpPr txBox="1">
            <a:spLocks noGrp="1"/>
          </p:cNvSpPr>
          <p:nvPr>
            <p:ph type="subTitle" idx="4294967295"/>
          </p:nvPr>
        </p:nvSpPr>
        <p:spPr>
          <a:xfrm>
            <a:off x="4544775" y="2795625"/>
            <a:ext cx="1988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1DCDC3"/>
                </a:solidFill>
              </a:rPr>
              <a:t>Geopy</a:t>
            </a:r>
            <a:br>
              <a:rPr lang="es" sz="1000" dirty="0"/>
            </a:br>
            <a:r>
              <a:rPr lang="it-IT" sz="1000" dirty="0"/>
              <a:t>Latitudine e Longitudine</a:t>
            </a:r>
            <a:endParaRPr sz="10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388" name="Google Shape;388;p14"/>
          <p:cNvSpPr txBox="1">
            <a:spLocks noGrp="1"/>
          </p:cNvSpPr>
          <p:nvPr>
            <p:ph type="subTitle" idx="4294967295"/>
          </p:nvPr>
        </p:nvSpPr>
        <p:spPr>
          <a:xfrm>
            <a:off x="2450650" y="3826200"/>
            <a:ext cx="2253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1DCDC3"/>
                </a:solidFill>
              </a:rPr>
              <a:t>Wikipedia ( Beatiful Soup) </a:t>
            </a:r>
            <a:br>
              <a:rPr lang="es" sz="1000" dirty="0"/>
            </a:br>
            <a:r>
              <a:rPr lang="es" sz="1000" dirty="0"/>
              <a:t>Completamento Latitudine e Longitudine</a:t>
            </a:r>
            <a:endParaRPr sz="1000" dirty="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9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RACCOLTA DATI GIORNALIERA</a:t>
            </a:r>
            <a:endParaRPr dirty="0"/>
          </a:p>
        </p:txBody>
      </p:sp>
      <p:grpSp>
        <p:nvGrpSpPr>
          <p:cNvPr id="41" name="Google Shape;913;p28">
            <a:extLst>
              <a:ext uri="{FF2B5EF4-FFF2-40B4-BE49-F238E27FC236}">
                <a16:creationId xmlns:a16="http://schemas.microsoft.com/office/drawing/2014/main" id="{6BA011AA-FD73-DF47-B4F8-84EEFB279B68}"/>
              </a:ext>
            </a:extLst>
          </p:cNvPr>
          <p:cNvGrpSpPr/>
          <p:nvPr/>
        </p:nvGrpSpPr>
        <p:grpSpPr>
          <a:xfrm rot="2017419">
            <a:off x="2734895" y="1156563"/>
            <a:ext cx="3674210" cy="3240769"/>
            <a:chOff x="3161917" y="2170682"/>
            <a:chExt cx="458870" cy="404737"/>
          </a:xfrm>
        </p:grpSpPr>
        <p:sp>
          <p:nvSpPr>
            <p:cNvPr id="42" name="Google Shape;914;p28">
              <a:extLst>
                <a:ext uri="{FF2B5EF4-FFF2-40B4-BE49-F238E27FC236}">
                  <a16:creationId xmlns:a16="http://schemas.microsoft.com/office/drawing/2014/main" id="{F1B34C2D-0FA4-1148-9924-C598AAADB0F4}"/>
                </a:ext>
              </a:extLst>
            </p:cNvPr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00A8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915;p28">
              <a:extLst>
                <a:ext uri="{FF2B5EF4-FFF2-40B4-BE49-F238E27FC236}">
                  <a16:creationId xmlns:a16="http://schemas.microsoft.com/office/drawing/2014/main" id="{77B3F882-9752-BD44-B0F7-177B7ED20FDB}"/>
                </a:ext>
              </a:extLst>
            </p:cNvPr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F8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16;p28">
              <a:extLst>
                <a:ext uri="{FF2B5EF4-FFF2-40B4-BE49-F238E27FC236}">
                  <a16:creationId xmlns:a16="http://schemas.microsoft.com/office/drawing/2014/main" id="{EF88AD6C-73C2-4745-AF4E-5FA4377DEB3F}"/>
                </a:ext>
              </a:extLst>
            </p:cNvPr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FFA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C4BEBA9B-5C73-084F-81C9-BC7BE26CC9C3}"/>
              </a:ext>
            </a:extLst>
          </p:cNvPr>
          <p:cNvSpPr/>
          <p:nvPr/>
        </p:nvSpPr>
        <p:spPr>
          <a:xfrm>
            <a:off x="6071401" y="2023016"/>
            <a:ext cx="1853088" cy="677677"/>
          </a:xfrm>
          <a:prstGeom prst="roundRect">
            <a:avLst/>
          </a:prstGeom>
          <a:solidFill>
            <a:srgbClr val="FF823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5A817251-F242-9844-84DB-5C4FA5C21716}"/>
              </a:ext>
            </a:extLst>
          </p:cNvPr>
          <p:cNvSpPr txBox="1"/>
          <p:nvPr/>
        </p:nvSpPr>
        <p:spPr>
          <a:xfrm>
            <a:off x="6071402" y="2038688"/>
            <a:ext cx="185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Richieste per la raccolta dei dati giornalieri del traffico ferroviario</a:t>
            </a:r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75DD0A2E-4188-7949-807E-5F28D7949FB1}"/>
              </a:ext>
            </a:extLst>
          </p:cNvPr>
          <p:cNvSpPr/>
          <p:nvPr/>
        </p:nvSpPr>
        <p:spPr>
          <a:xfrm>
            <a:off x="1719739" y="1375808"/>
            <a:ext cx="1853088" cy="677677"/>
          </a:xfrm>
          <a:prstGeom prst="roundRect">
            <a:avLst/>
          </a:prstGeom>
          <a:solidFill>
            <a:srgbClr val="00A8A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300F5FAA-FAF7-6142-A7F4-8DB64F2ED8DF}"/>
              </a:ext>
            </a:extLst>
          </p:cNvPr>
          <p:cNvSpPr txBox="1"/>
          <p:nvPr/>
        </p:nvSpPr>
        <p:spPr>
          <a:xfrm>
            <a:off x="1719739" y="1392357"/>
            <a:ext cx="185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tx1"/>
                </a:solidFill>
              </a:rPr>
              <a:t>Creazione del file con le associazioni fra il treno e la stazione di partenza</a:t>
            </a:r>
          </a:p>
        </p:txBody>
      </p:sp>
      <p:sp>
        <p:nvSpPr>
          <p:cNvPr id="62" name="Rettangolo con angoli arrotondati 61">
            <a:extLst>
              <a:ext uri="{FF2B5EF4-FFF2-40B4-BE49-F238E27FC236}">
                <a16:creationId xmlns:a16="http://schemas.microsoft.com/office/drawing/2014/main" id="{358D6C1C-275C-6B41-93EF-BE0F86388373}"/>
              </a:ext>
            </a:extLst>
          </p:cNvPr>
          <p:cNvSpPr/>
          <p:nvPr/>
        </p:nvSpPr>
        <p:spPr>
          <a:xfrm>
            <a:off x="2012960" y="3906936"/>
            <a:ext cx="1853088" cy="677677"/>
          </a:xfrm>
          <a:prstGeom prst="roundRect">
            <a:avLst/>
          </a:prstGeom>
          <a:solidFill>
            <a:srgbClr val="FFA63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5CDB24B0-84DD-494D-B2F4-CF6F6123385F}"/>
              </a:ext>
            </a:extLst>
          </p:cNvPr>
          <p:cNvSpPr txBox="1"/>
          <p:nvPr/>
        </p:nvSpPr>
        <p:spPr>
          <a:xfrm>
            <a:off x="2012960" y="4014941"/>
            <a:ext cx="185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Salvataggio dei dati in locale e su </a:t>
            </a:r>
            <a:r>
              <a:rPr lang="it-IT" sz="1200" dirty="0" err="1"/>
              <a:t>MongoDB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112325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4"/>
          <p:cNvSpPr txBox="1">
            <a:spLocks noGrp="1"/>
          </p:cNvSpPr>
          <p:nvPr>
            <p:ph type="ctrTitle"/>
          </p:nvPr>
        </p:nvSpPr>
        <p:spPr>
          <a:xfrm>
            <a:off x="4572001" y="468450"/>
            <a:ext cx="3789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 MANIPULATION</a:t>
            </a:r>
            <a:endParaRPr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434410E-2DEF-B744-9743-08A248838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58" y="1455208"/>
            <a:ext cx="7037284" cy="223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02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5"/>
          <p:cNvSpPr txBox="1">
            <a:spLocks noGrp="1"/>
          </p:cNvSpPr>
          <p:nvPr>
            <p:ph type="ctrTitle"/>
          </p:nvPr>
        </p:nvSpPr>
        <p:spPr>
          <a:xfrm flipH="1">
            <a:off x="770573" y="468450"/>
            <a:ext cx="322666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MONGODB - Regolare</a:t>
            </a:r>
            <a:endParaRPr dirty="0"/>
          </a:p>
        </p:txBody>
      </p:sp>
      <p:cxnSp>
        <p:nvCxnSpPr>
          <p:cNvPr id="394" name="Google Shape;394;p15"/>
          <p:cNvCxnSpPr>
            <a:cxnSpLocks/>
          </p:cNvCxnSpPr>
          <p:nvPr/>
        </p:nvCxnSpPr>
        <p:spPr>
          <a:xfrm>
            <a:off x="4964597" y="1939564"/>
            <a:ext cx="3382458" cy="2010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15"/>
          <p:cNvSpPr txBox="1">
            <a:spLocks noGrp="1"/>
          </p:cNvSpPr>
          <p:nvPr>
            <p:ph type="ctrTitle"/>
          </p:nvPr>
        </p:nvSpPr>
        <p:spPr>
          <a:xfrm>
            <a:off x="4912917" y="1440539"/>
            <a:ext cx="3460509" cy="5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Treno regionale Udine – Venezia S. Lucia</a:t>
            </a:r>
            <a:endParaRPr sz="1800" dirty="0"/>
          </a:p>
        </p:txBody>
      </p:sp>
      <p:sp>
        <p:nvSpPr>
          <p:cNvPr id="396" name="Google Shape;396;p15"/>
          <p:cNvSpPr txBox="1">
            <a:spLocks noGrp="1"/>
          </p:cNvSpPr>
          <p:nvPr>
            <p:ph type="ctrTitle"/>
          </p:nvPr>
        </p:nvSpPr>
        <p:spPr>
          <a:xfrm>
            <a:off x="4912918" y="2028564"/>
            <a:ext cx="2631906" cy="3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Campi principali:</a:t>
            </a:r>
            <a:endParaRPr sz="1400" dirty="0"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sp>
        <p:nvSpPr>
          <p:cNvPr id="397" name="Google Shape;397;p15"/>
          <p:cNvSpPr txBox="1">
            <a:spLocks noGrp="1"/>
          </p:cNvSpPr>
          <p:nvPr>
            <p:ph type="ctrTitle"/>
          </p:nvPr>
        </p:nvSpPr>
        <p:spPr>
          <a:xfrm>
            <a:off x="4912917" y="2398464"/>
            <a:ext cx="3382458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it-IT" sz="1100" dirty="0" err="1">
                <a:latin typeface="Roboto Slab"/>
                <a:ea typeface="Roboto Slab"/>
                <a:cs typeface="Roboto Slab"/>
                <a:sym typeface="Roboto Slab"/>
              </a:rPr>
              <a:t>codice_treno</a:t>
            </a:r>
            <a:endParaRPr sz="1100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it-IT" sz="1100" dirty="0">
                <a:latin typeface="Roboto Slab"/>
                <a:ea typeface="Roboto Slab"/>
                <a:cs typeface="Roboto Slab"/>
                <a:sym typeface="Roboto Slab"/>
              </a:rPr>
              <a:t>data</a:t>
            </a:r>
            <a:endParaRPr sz="1100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it-IT" sz="1100" dirty="0">
                <a:latin typeface="Roboto Slab"/>
                <a:ea typeface="Roboto Slab"/>
                <a:cs typeface="Roboto Slab"/>
                <a:sym typeface="Roboto Slab"/>
              </a:rPr>
              <a:t>tratta</a:t>
            </a:r>
            <a:endParaRPr sz="1100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it-IT" sz="1100" dirty="0">
                <a:latin typeface="Roboto Slab"/>
                <a:ea typeface="Roboto Slab"/>
                <a:cs typeface="Roboto Slab"/>
                <a:sym typeface="Roboto Slab"/>
              </a:rPr>
              <a:t>fermate [ array ]</a:t>
            </a:r>
            <a:endParaRPr sz="1100" dirty="0"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1DCDC3"/>
              </a:buClr>
              <a:buSzPts val="1100"/>
              <a:buFont typeface="Roboto Slab"/>
              <a:buChar char="●"/>
            </a:pPr>
            <a:r>
              <a:rPr lang="it-IT" sz="1100" dirty="0">
                <a:latin typeface="Roboto Slab"/>
                <a:ea typeface="Roboto Slab"/>
                <a:cs typeface="Roboto Slab"/>
                <a:sym typeface="Roboto Slab"/>
              </a:rPr>
              <a:t>r</a:t>
            </a:r>
            <a:r>
              <a:rPr lang="es" sz="1100" dirty="0">
                <a:latin typeface="Roboto Slab"/>
                <a:ea typeface="Roboto Slab"/>
                <a:cs typeface="Roboto Slab"/>
                <a:sym typeface="Roboto Slab"/>
              </a:rPr>
              <a:t>itardo_finale</a:t>
            </a:r>
            <a:endParaRPr sz="1100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37EF559-4EB3-1348-9346-34E6079B9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74" y="1440539"/>
            <a:ext cx="4043473" cy="25303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y Creative CV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514</Words>
  <Application>Microsoft Macintosh PowerPoint</Application>
  <PresentationFormat>Presentazione su schermo (16:9)</PresentationFormat>
  <Paragraphs>111</Paragraphs>
  <Slides>22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30" baseType="lpstr">
      <vt:lpstr>Barlow Condensed SemiBold</vt:lpstr>
      <vt:lpstr>Arvo</vt:lpstr>
      <vt:lpstr>Barlow Condensed</vt:lpstr>
      <vt:lpstr>Arial</vt:lpstr>
      <vt:lpstr>Barlow Condensed Medium</vt:lpstr>
      <vt:lpstr>Fira Sans Extra Condensed Medium</vt:lpstr>
      <vt:lpstr>Roboto Slab</vt:lpstr>
      <vt:lpstr>My Creative CV by slidesgo</vt:lpstr>
      <vt:lpstr>PROGETTO TRENITALIA</vt:lpstr>
      <vt:lpstr>INDICE</vt:lpstr>
      <vt:lpstr>INTRODUZIONE</vt:lpstr>
      <vt:lpstr>DATA  MANAGEMENT</vt:lpstr>
      <vt:lpstr>VIAGGIATRENO - TRENITALIA</vt:lpstr>
      <vt:lpstr>STAZIONI.CSV</vt:lpstr>
      <vt:lpstr>RACCOLTA DATI GIORNALIERA</vt:lpstr>
      <vt:lpstr>DATA MANIPULATION</vt:lpstr>
      <vt:lpstr>MONGODB - Regolare</vt:lpstr>
      <vt:lpstr>MONGODB – Parzialmente soppresso</vt:lpstr>
      <vt:lpstr>MONGODB - Cancellato</vt:lpstr>
      <vt:lpstr>ESEMPIO DI QUERY</vt:lpstr>
      <vt:lpstr>DATA  VISUALIZATION</vt:lpstr>
      <vt:lpstr>STRUMENTI UTILIZZATI</vt:lpstr>
      <vt:lpstr>LE INFOGRAFICHE</vt:lpstr>
      <vt:lpstr>QUESTIONARI E TEST</vt:lpstr>
      <vt:lpstr>UN ESEMPIO: INFOGRAFICA 4</vt:lpstr>
      <vt:lpstr>UN ESEMPIO: INFOGRAFICA 4</vt:lpstr>
      <vt:lpstr>UN ESEMPIO: INFOGRAFICA 4</vt:lpstr>
      <vt:lpstr>CONCLUSIONI</vt:lpstr>
      <vt:lpstr>GRAZIE PER L’ATTENZIONE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TRENITALIA</dc:title>
  <dc:creator>Federico Signoretta</dc:creator>
  <cp:lastModifiedBy>a.riboni2@campus.unimib.it</cp:lastModifiedBy>
  <cp:revision>34</cp:revision>
  <dcterms:modified xsi:type="dcterms:W3CDTF">2019-07-09T08:42:36Z</dcterms:modified>
</cp:coreProperties>
</file>